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2"/>
  </p:notesMasterIdLst>
  <p:sldIdLst>
    <p:sldId id="2330" r:id="rId3"/>
    <p:sldId id="2287" r:id="rId4"/>
    <p:sldId id="2325" r:id="rId5"/>
    <p:sldId id="2298" r:id="rId6"/>
    <p:sldId id="2361" r:id="rId7"/>
    <p:sldId id="2059" r:id="rId8"/>
    <p:sldId id="2233" r:id="rId9"/>
    <p:sldId id="2302" r:id="rId10"/>
    <p:sldId id="2339" r:id="rId11"/>
    <p:sldId id="2362" r:id="rId12"/>
    <p:sldId id="2243" r:id="rId13"/>
    <p:sldId id="2310" r:id="rId14"/>
    <p:sldId id="2342" r:id="rId15"/>
    <p:sldId id="2343" r:id="rId16"/>
    <p:sldId id="2355" r:id="rId17"/>
    <p:sldId id="2356" r:id="rId18"/>
    <p:sldId id="2363" r:id="rId19"/>
    <p:sldId id="2344" r:id="rId20"/>
    <p:sldId id="2345" r:id="rId21"/>
    <p:sldId id="2357" r:id="rId22"/>
    <p:sldId id="1986" r:id="rId23"/>
    <p:sldId id="2163" r:id="rId24"/>
    <p:sldId id="2349" r:id="rId25"/>
    <p:sldId id="2350" r:id="rId26"/>
    <p:sldId id="2358" r:id="rId27"/>
    <p:sldId id="2360" r:id="rId28"/>
    <p:sldId id="2364" r:id="rId29"/>
    <p:sldId id="1948" r:id="rId30"/>
    <p:sldId id="1894" r:id="rId3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CF2D4"/>
    <a:srgbClr val="349BA6"/>
    <a:srgbClr val="1D6687"/>
    <a:srgbClr val="0078D2"/>
    <a:srgbClr val="3C8690"/>
    <a:srgbClr val="0083E6"/>
    <a:srgbClr val="FF4F4F"/>
    <a:srgbClr val="FF8B8B"/>
    <a:srgbClr val="FF2929"/>
    <a:srgbClr val="FBEDC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93697" autoAdjust="0"/>
  </p:normalViewPr>
  <p:slideViewPr>
    <p:cSldViewPr>
      <p:cViewPr varScale="1">
        <p:scale>
          <a:sx n="95" d="100"/>
          <a:sy n="95" d="100"/>
        </p:scale>
        <p:origin x="-581" y="-58"/>
      </p:cViewPr>
      <p:guideLst>
        <p:guide orient="horz" pos="2160"/>
        <p:guide pos="2880"/>
      </p:guideLst>
    </p:cSldViewPr>
  </p:slideViewPr>
  <p:outlineViewPr>
    <p:cViewPr>
      <p:scale>
        <a:sx n="33" d="100"/>
        <a:sy n="33" d="100"/>
      </p:scale>
      <p:origin x="0" y="-1517"/>
    </p:cViewPr>
  </p:outlineViewPr>
  <p:notesTextViewPr>
    <p:cViewPr>
      <p:scale>
        <a:sx n="100" d="100"/>
        <a:sy n="100" d="100"/>
      </p:scale>
      <p:origin x="0" y="0"/>
    </p:cViewPr>
  </p:notesTextViewPr>
  <p:sorterViewPr>
    <p:cViewPr varScale="1">
      <p:scale>
        <a:sx n="1" d="1"/>
        <a:sy n="1" d="1"/>
      </p:scale>
      <p:origin x="0" y="-12451"/>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2/19/2024</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1356246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103657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509058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37365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091582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764101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951986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2473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208176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890605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599357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35813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53128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39381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99311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140528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376295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211971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29</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26662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680980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02881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997541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68344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473086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2/19/2024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2/19/2024</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2/19/2024</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2/19/2024</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2/19/2024</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2/19/2024</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2/19/2024</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2/19/2024</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2/19/2024</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2/19/2024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2/19/2024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2/19/2024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2/19/2024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2/19/2024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2/19/2024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2/19/2024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2/19/2024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2/19/2024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2/19/2024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2/19/2024</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24" y="0"/>
            <a:ext cx="9161929" cy="6858000"/>
          </a:xfrm>
          <a:prstGeom prst="rect">
            <a:avLst/>
          </a:prstGeom>
        </p:spPr>
      </p:pic>
      <p:sp>
        <p:nvSpPr>
          <p:cNvPr id="4" name="Rectangle 3"/>
          <p:cNvSpPr/>
          <p:nvPr/>
        </p:nvSpPr>
        <p:spPr>
          <a:xfrm>
            <a:off x="383241" y="762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The Crucial Concerns of Ministry</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5" name="Rectangle 4"/>
          <p:cNvSpPr/>
          <p:nvPr/>
        </p:nvSpPr>
        <p:spPr>
          <a:xfrm>
            <a:off x="235323" y="6140559"/>
            <a:ext cx="8534400" cy="646331"/>
          </a:xfrm>
          <a:prstGeom prst="rect">
            <a:avLst/>
          </a:prstGeom>
        </p:spPr>
        <p:txBody>
          <a:bodyPr wrap="square">
            <a:spAutoFit/>
          </a:bodyPr>
          <a:lstStyle/>
          <a:p>
            <a:pPr algn="ctr"/>
            <a:r>
              <a:rPr lang="en-US" sz="3600"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21 February 2024</a:t>
            </a:r>
            <a:endParaRPr lang="en-US" sz="3600"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7" name="TextBox 6"/>
          <p:cNvSpPr txBox="1"/>
          <p:nvPr/>
        </p:nvSpPr>
        <p:spPr>
          <a:xfrm>
            <a:off x="840441" y="3657600"/>
            <a:ext cx="7620000" cy="707886"/>
          </a:xfrm>
          <a:prstGeom prst="rect">
            <a:avLst/>
          </a:prstGeom>
          <a:noFill/>
        </p:spPr>
        <p:txBody>
          <a:bodyPr wrap="square" rtlCol="0">
            <a:spAutoFit/>
          </a:bodyPr>
          <a:lstStyle/>
          <a:p>
            <a:pPr algn="ctr"/>
            <a:r>
              <a:rPr lang="en-US" sz="4000" b="1" dirty="0" smtClean="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rPr>
              <a:t>What’s That Smell</a:t>
            </a:r>
            <a:endParaRPr lang="en-US" sz="4000" b="1" dirty="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endParaRPr>
          </a:p>
        </p:txBody>
      </p:sp>
      <p:sp>
        <p:nvSpPr>
          <p:cNvPr id="2" name="TextBox 1"/>
          <p:cNvSpPr txBox="1"/>
          <p:nvPr/>
        </p:nvSpPr>
        <p:spPr>
          <a:xfrm>
            <a:off x="-6725" y="5638800"/>
            <a:ext cx="9161929" cy="391924"/>
          </a:xfrm>
          <a:prstGeom prst="rect">
            <a:avLst/>
          </a:prstGeom>
          <a:solidFill>
            <a:schemeClr val="tx1"/>
          </a:solidFill>
        </p:spPr>
        <p:txBody>
          <a:bodyPr wrap="square" rtlCol="0">
            <a:spAutoFit/>
          </a:bodyPr>
          <a:lstStyle/>
          <a:p>
            <a:endParaRPr lang="en-US" dirty="0"/>
          </a:p>
        </p:txBody>
      </p:sp>
      <p:sp>
        <p:nvSpPr>
          <p:cNvPr id="6" name="TextBox 5"/>
          <p:cNvSpPr txBox="1"/>
          <p:nvPr/>
        </p:nvSpPr>
        <p:spPr>
          <a:xfrm>
            <a:off x="3352800" y="5638800"/>
            <a:ext cx="2362200" cy="646331"/>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Britannic Bold" panose="020B0903060703020204" pitchFamily="34" charset="0"/>
              </a:rPr>
              <a:t>Week 79</a:t>
            </a:r>
            <a:endParaRPr lang="en-US" sz="3600" dirty="0">
              <a:solidFill>
                <a:schemeClr val="bg1"/>
              </a:solidFill>
              <a:effectLst>
                <a:outerShdw blurRad="38100" dist="38100" dir="2700000" algn="tl">
                  <a:srgbClr val="000000">
                    <a:alpha val="43137"/>
                  </a:srgbClr>
                </a:outerShdw>
              </a:effectLst>
              <a:latin typeface="Britannic Bold" panose="020B0903060703020204" pitchFamily="34" charset="0"/>
            </a:endParaRPr>
          </a:p>
        </p:txBody>
      </p:sp>
    </p:spTree>
    <p:extLst>
      <p:ext uri="{BB962C8B-B14F-4D97-AF65-F5344CB8AC3E}">
        <p14:creationId xmlns:p14="http://schemas.microsoft.com/office/powerpoint/2010/main" xmlns="" val="2632231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68942"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2:12-13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6007" y="1143000"/>
            <a:ext cx="8612840" cy="446276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Present in body, absent in mind – this all-too-common reality of public ministry hounds every minister of the gospel. </a:t>
            </a:r>
            <a:r>
              <a:rPr lang="en-US" sz="2400" b="1" dirty="0" smtClean="0">
                <a:latin typeface="Cambria" panose="02040503050406030204" pitchFamily="18" charset="0"/>
                <a:ea typeface="Cambria" panose="02040503050406030204" pitchFamily="18" charset="0"/>
              </a:rPr>
              <a:t> And </a:t>
            </a:r>
            <a:r>
              <a:rPr lang="en-US" sz="2400" b="1" dirty="0" smtClean="0">
                <a:latin typeface="Cambria" panose="02040503050406030204" pitchFamily="18" charset="0"/>
                <a:ea typeface="Cambria" panose="02040503050406030204" pitchFamily="18" charset="0"/>
              </a:rPr>
              <a:t>it chased Paul during his brief stay at Troas.</a:t>
            </a:r>
            <a:endParaRPr lang="en-US" sz="2400" b="1" dirty="0">
              <a:latin typeface="Cambria" pitchFamily="18" charset="0"/>
            </a:endParaRPr>
          </a:p>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quoting David Lowery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says  . . .</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Despairing at his own inability to concentrate on the </a:t>
            </a:r>
            <a:r>
              <a:rPr lang="en-US" sz="2400" b="1" dirty="0" smtClean="0">
                <a:latin typeface="Cambria" panose="02040503050406030204" pitchFamily="18" charset="0"/>
                <a:ea typeface="Cambria" panose="02040503050406030204" pitchFamily="18" charset="0"/>
              </a:rPr>
              <a:t>great </a:t>
            </a:r>
            <a:r>
              <a:rPr lang="en-US" sz="2400" b="1" dirty="0" smtClean="0">
                <a:latin typeface="Cambria" panose="02040503050406030204" pitchFamily="18" charset="0"/>
                <a:ea typeface="Cambria" panose="02040503050406030204" pitchFamily="18" charset="0"/>
              </a:rPr>
              <a:t>potential for ministry in Troas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7:5-6</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Paul said good-by to the church there and pushed on to Macedonia</a:t>
            </a:r>
            <a:r>
              <a:rPr lang="en-US" sz="2400" b="1" dirty="0" smtClean="0">
                <a:latin typeface="Cambria" panose="02040503050406030204" pitchFamily="18" charset="0"/>
                <a:ea typeface="Cambria" panose="02040503050406030204" pitchFamily="18" charset="0"/>
              </a:rPr>
              <a:t>.”</a:t>
            </a:r>
            <a:endParaRPr lang="en-US" sz="2400" b="1" dirty="0" smtClean="0">
              <a:latin typeface="Cambria" pitchFamily="18" charset="0"/>
            </a:endParaRPr>
          </a:p>
          <a:p>
            <a:pPr indent="457200">
              <a:spcAft>
                <a:spcPts val="1200"/>
              </a:spcAft>
            </a:pPr>
            <a:r>
              <a:rPr lang="en-US" sz="2400" b="1" dirty="0" smtClean="0">
                <a:latin typeface="Cambria" pitchFamily="18" charset="0"/>
              </a:rPr>
              <a:t>“While </a:t>
            </a:r>
            <a:r>
              <a:rPr lang="en-US" sz="2400" b="1" dirty="0" smtClean="0">
                <a:latin typeface="Cambria" pitchFamily="18" charset="0"/>
              </a:rPr>
              <a:t>the door remained open for him and God used him mightily on his return, for the </a:t>
            </a:r>
            <a:r>
              <a:rPr lang="en-US" sz="2400" b="1" dirty="0" smtClean="0">
                <a:latin typeface="Cambria" pitchFamily="18" charset="0"/>
              </a:rPr>
              <a:t>moment, </a:t>
            </a:r>
            <a:r>
              <a:rPr lang="en-US" sz="2400" b="1" dirty="0" smtClean="0">
                <a:latin typeface="Cambria" pitchFamily="18" charset="0"/>
              </a:rPr>
              <a:t>Paul despaired, unable to rise to the occasion, no doubt feeling like a beaten man.”</a:t>
            </a:r>
          </a:p>
        </p:txBody>
      </p:sp>
    </p:spTree>
    <p:extLst>
      <p:ext uri="{BB962C8B-B14F-4D97-AF65-F5344CB8AC3E}">
        <p14:creationId xmlns:p14="http://schemas.microsoft.com/office/powerpoint/2010/main" xmlns="" val="36362210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8" name="TextBox 7"/>
          <p:cNvSpPr txBox="1"/>
          <p:nvPr/>
        </p:nvSpPr>
        <p:spPr>
          <a:xfrm>
            <a:off x="356347" y="1206500"/>
            <a:ext cx="8601635" cy="5016758"/>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smtClean="0">
                <a:latin typeface="Georgia" panose="02040502050405020303" pitchFamily="18" charset="0"/>
              </a:rPr>
              <a:t>14</a:t>
            </a:r>
            <a:r>
              <a:rPr lang="en-US" sz="2800" i="1" dirty="0" smtClean="0">
                <a:latin typeface="Georgia" panose="02040502050405020303" pitchFamily="18" charset="0"/>
              </a:rPr>
              <a:t>Now </a:t>
            </a:r>
            <a:r>
              <a:rPr lang="en-US" sz="2800" i="1" dirty="0">
                <a:latin typeface="Georgia" panose="02040502050405020303" pitchFamily="18" charset="0"/>
              </a:rPr>
              <a:t>thanks be to God who always leads us in triumph in Christ, and through us diffuses the fragrance of His knowledge in every place</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i="1" baseline="30000" dirty="0" smtClean="0">
                <a:latin typeface="Georgia" panose="02040502050405020303" pitchFamily="18" charset="0"/>
              </a:rPr>
              <a:t>15</a:t>
            </a:r>
            <a:r>
              <a:rPr lang="en-US" sz="2800" i="1" dirty="0" smtClean="0">
                <a:latin typeface="Georgia" panose="02040502050405020303" pitchFamily="18" charset="0"/>
              </a:rPr>
              <a:t>For </a:t>
            </a:r>
            <a:r>
              <a:rPr lang="en-US" sz="2800" i="1" dirty="0">
                <a:latin typeface="Georgia" panose="02040502050405020303" pitchFamily="18" charset="0"/>
              </a:rPr>
              <a:t>we are to God the fragrance of Christ among those who are being saved and among those who are perishing</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i="1" baseline="30000" dirty="0" smtClean="0">
                <a:latin typeface="Georgia" panose="02040502050405020303" pitchFamily="18" charset="0"/>
              </a:rPr>
              <a:t>16</a:t>
            </a:r>
            <a:r>
              <a:rPr lang="en-US" sz="2800" i="1" dirty="0" smtClean="0">
                <a:latin typeface="Georgia" panose="02040502050405020303" pitchFamily="18" charset="0"/>
              </a:rPr>
              <a:t>To </a:t>
            </a:r>
            <a:r>
              <a:rPr lang="en-US" sz="2800" i="1" dirty="0">
                <a:latin typeface="Georgia" panose="02040502050405020303" pitchFamily="18" charset="0"/>
              </a:rPr>
              <a:t>the one we are the aroma </a:t>
            </a:r>
            <a:r>
              <a:rPr lang="en-US" sz="2800" i="1" dirty="0" smtClean="0">
                <a:latin typeface="Georgia" panose="02040502050405020303" pitchFamily="18" charset="0"/>
              </a:rPr>
              <a:t>of death  leading</a:t>
            </a:r>
            <a:r>
              <a:rPr lang="en-US" sz="2800" i="1" dirty="0">
                <a:latin typeface="Georgia" panose="02040502050405020303" pitchFamily="18" charset="0"/>
              </a:rPr>
              <a:t> to death, and to the other the aroma </a:t>
            </a:r>
            <a:r>
              <a:rPr lang="en-US" sz="2800" i="1" dirty="0" smtClean="0">
                <a:latin typeface="Georgia" panose="02040502050405020303" pitchFamily="18" charset="0"/>
              </a:rPr>
              <a:t>of life leading</a:t>
            </a:r>
            <a:r>
              <a:rPr lang="en-US" sz="2800" i="1" dirty="0">
                <a:latin typeface="Georgia" panose="02040502050405020303" pitchFamily="18" charset="0"/>
              </a:rPr>
              <a:t> to life. </a:t>
            </a:r>
            <a:r>
              <a:rPr lang="en-US" sz="2800" i="1" dirty="0" smtClean="0">
                <a:latin typeface="Georgia" panose="02040502050405020303" pitchFamily="18" charset="0"/>
              </a:rPr>
              <a:t> And</a:t>
            </a:r>
            <a:r>
              <a:rPr lang="en-US" sz="2800" i="1" dirty="0">
                <a:latin typeface="Georgia" panose="02040502050405020303" pitchFamily="18" charset="0"/>
              </a:rPr>
              <a:t> who is sufficient for </a:t>
            </a:r>
            <a:r>
              <a:rPr lang="en-US" sz="2800" i="1" dirty="0" smtClean="0">
                <a:latin typeface="Georgia" panose="02040502050405020303" pitchFamily="18" charset="0"/>
              </a:rPr>
              <a:t>these things</a:t>
            </a:r>
            <a:r>
              <a:rPr lang="en-US" sz="2800" i="1" dirty="0" smtClean="0">
                <a:latin typeface="Georgia" panose="02040502050405020303" pitchFamily="18" charset="0"/>
              </a:rPr>
              <a:t>? </a:t>
            </a:r>
            <a:r>
              <a:rPr lang="en-US" sz="2800" i="1" dirty="0" smtClean="0">
                <a:latin typeface="Georgia" panose="02040502050405020303" pitchFamily="18" charset="0"/>
              </a:rPr>
              <a:t> </a:t>
            </a:r>
            <a:r>
              <a:rPr lang="en-US" sz="2800" b="1" i="1" baseline="30000" dirty="0" smtClean="0">
                <a:latin typeface="Georgia" panose="02040502050405020303" pitchFamily="18" charset="0"/>
              </a:rPr>
              <a:t>17</a:t>
            </a:r>
            <a:r>
              <a:rPr lang="en-US" sz="2800" i="1" dirty="0" smtClean="0">
                <a:latin typeface="Georgia" panose="02040502050405020303" pitchFamily="18" charset="0"/>
              </a:rPr>
              <a:t>For </a:t>
            </a:r>
            <a:r>
              <a:rPr lang="en-US" sz="2800" i="1" dirty="0">
                <a:latin typeface="Georgia" panose="02040502050405020303" pitchFamily="18" charset="0"/>
              </a:rPr>
              <a:t>we are not, as so many, peddling the word of God; but as of sincerity, but as from God, we speak in the sight of God in Christ.</a:t>
            </a: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2:14-17</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6162214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2:14-17</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599" y="1066800"/>
            <a:ext cx="8771965" cy="5139869"/>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So instead of lingering on his feelings of defeat, Paul pressed on. </a:t>
            </a:r>
            <a:r>
              <a:rPr lang="en-US" sz="2400" b="1" dirty="0" smtClean="0">
                <a:latin typeface="Cambria" panose="02040503050406030204" pitchFamily="18" charset="0"/>
                <a:ea typeface="Cambria" panose="02040503050406030204" pitchFamily="18" charset="0"/>
              </a:rPr>
              <a:t> He </a:t>
            </a:r>
            <a:r>
              <a:rPr lang="en-US" sz="2400" b="1" dirty="0" smtClean="0">
                <a:latin typeface="Cambria" panose="02040503050406030204" pitchFamily="18" charset="0"/>
                <a:ea typeface="Cambria" panose="02040503050406030204" pitchFamily="18" charset="0"/>
              </a:rPr>
              <a:t>moved from his own weaknesses in ministry to Christ who triumphs over every circumstance. </a:t>
            </a:r>
          </a:p>
          <a:p>
            <a:pPr indent="457200">
              <a:spcAft>
                <a:spcPts val="1200"/>
              </a:spcAft>
            </a:pPr>
            <a:r>
              <a:rPr lang="en-US" sz="2400" b="1" dirty="0" smtClean="0">
                <a:latin typeface="Cambria" panose="02040503050406030204" pitchFamily="18" charset="0"/>
                <a:ea typeface="Cambria" panose="02040503050406030204" pitchFamily="18" charset="0"/>
              </a:rPr>
              <a:t>Starting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2:14</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through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6:10</a:t>
            </a:r>
            <a:r>
              <a:rPr lang="en-US" sz="2400" b="1" dirty="0" smtClean="0">
                <a:latin typeface="Cambria" panose="02040503050406030204" pitchFamily="18" charset="0"/>
                <a:ea typeface="Cambria" panose="02040503050406030204" pitchFamily="18" charset="0"/>
              </a:rPr>
              <a:t>, Paul discusses the earthly realities of authentic ministry. </a:t>
            </a:r>
            <a:r>
              <a:rPr lang="en-US" sz="2400" b="1" dirty="0" smtClean="0">
                <a:latin typeface="Cambria" panose="02040503050406030204" pitchFamily="18" charset="0"/>
                <a:ea typeface="Cambria" panose="02040503050406030204" pitchFamily="18" charset="0"/>
              </a:rPr>
              <a:t> He </a:t>
            </a:r>
            <a:r>
              <a:rPr lang="en-US" sz="2400" b="1" dirty="0" smtClean="0">
                <a:latin typeface="Cambria" panose="02040503050406030204" pitchFamily="18" charset="0"/>
                <a:ea typeface="Cambria" panose="02040503050406030204" pitchFamily="18" charset="0"/>
              </a:rPr>
              <a:t>begins by zooming in on these three essentials of effective Christ-centered ministry: </a:t>
            </a:r>
          </a:p>
          <a:p>
            <a:pPr marL="457200" indent="-274320">
              <a:spcAft>
                <a:spcPts val="1200"/>
              </a:spcAft>
              <a:buFont typeface="Arial" panose="020B0604020202020204" pitchFamily="34" charset="0"/>
              <a:buChar char="•"/>
            </a:pPr>
            <a:r>
              <a:rPr lang="en-US" sz="2400" b="1" dirty="0" smtClean="0">
                <a:latin typeface="Cambria" panose="02040503050406030204" pitchFamily="18" charset="0"/>
                <a:ea typeface="Cambria" panose="02040503050406030204" pitchFamily="18" charset="0"/>
              </a:rPr>
              <a:t>Authentic ministers follow the Leader rather than take   the </a:t>
            </a:r>
            <a:r>
              <a:rPr lang="en-US" sz="2400" b="1" dirty="0" smtClean="0">
                <a:latin typeface="Cambria" panose="02040503050406030204" pitchFamily="18" charset="0"/>
                <a:ea typeface="Cambria" panose="02040503050406030204" pitchFamily="18" charset="0"/>
              </a:rPr>
              <a:t>lead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2:14</a:t>
            </a:r>
            <a:r>
              <a:rPr lang="en-US" sz="2400" b="1" dirty="0" smtClean="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marL="457200" indent="-274320">
              <a:spcAft>
                <a:spcPts val="1200"/>
              </a:spcAft>
              <a:buFont typeface="Arial" panose="020B0604020202020204" pitchFamily="34" charset="0"/>
              <a:buChar char="•"/>
            </a:pPr>
            <a:r>
              <a:rPr lang="en-US" sz="2400" b="1" dirty="0" smtClean="0">
                <a:latin typeface="Cambria" panose="02040503050406030204" pitchFamily="18" charset="0"/>
                <a:ea typeface="Cambria" panose="02040503050406030204" pitchFamily="18" charset="0"/>
              </a:rPr>
              <a:t>Authentic ministers display God’s grace regardless of human </a:t>
            </a:r>
            <a:r>
              <a:rPr lang="en-US" sz="2400" b="1" dirty="0" smtClean="0">
                <a:latin typeface="Cambria" panose="02040503050406030204" pitchFamily="18" charset="0"/>
                <a:ea typeface="Cambria" panose="02040503050406030204" pitchFamily="18" charset="0"/>
              </a:rPr>
              <a:t>response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2:14-16</a:t>
            </a:r>
            <a:r>
              <a:rPr lang="en-US" sz="2400" b="1" dirty="0" smtClean="0">
                <a:latin typeface="Cambria" panose="02040503050406030204" pitchFamily="18" charset="0"/>
                <a:ea typeface="Cambria" panose="02040503050406030204" pitchFamily="18" charset="0"/>
              </a:rPr>
              <a:t>).</a:t>
            </a:r>
            <a:endParaRPr lang="en-US" sz="2400" b="1" dirty="0" smtClean="0">
              <a:latin typeface="Cambria" panose="02040503050406030204" pitchFamily="18" charset="0"/>
              <a:ea typeface="Cambria" panose="02040503050406030204" pitchFamily="18" charset="0"/>
            </a:endParaRPr>
          </a:p>
          <a:p>
            <a:pPr marL="457200" indent="-274320">
              <a:spcAft>
                <a:spcPts val="1200"/>
              </a:spcAft>
              <a:buFont typeface="Arial" panose="020B0604020202020204" pitchFamily="34" charset="0"/>
              <a:buChar char="•"/>
            </a:pPr>
            <a:r>
              <a:rPr lang="en-US" sz="2400" b="1" dirty="0" smtClean="0">
                <a:latin typeface="Cambria" panose="02040503050406030204" pitchFamily="18" charset="0"/>
                <a:ea typeface="Cambria" panose="02040503050406030204" pitchFamily="18" charset="0"/>
              </a:rPr>
              <a:t>Authentic ministers preach the Word despite their </a:t>
            </a:r>
            <a:r>
              <a:rPr lang="en-US" sz="2400" b="1" dirty="0" smtClean="0">
                <a:latin typeface="Cambria" panose="02040503050406030204" pitchFamily="18" charset="0"/>
                <a:ea typeface="Cambria" panose="02040503050406030204" pitchFamily="18" charset="0"/>
              </a:rPr>
              <a:t>inadequacies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2:16-17</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24344519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2:14-17</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86800" cy="535531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So, as Paul departs Troas early to go to </a:t>
            </a:r>
            <a:r>
              <a:rPr lang="en-US" sz="2400" b="1" dirty="0" smtClean="0">
                <a:latin typeface="Cambria" panose="02040503050406030204" pitchFamily="18" charset="0"/>
                <a:ea typeface="Cambria" panose="02040503050406030204" pitchFamily="18" charset="0"/>
              </a:rPr>
              <a:t>Macedonia, </a:t>
            </a:r>
            <a:r>
              <a:rPr lang="en-US" sz="2400" b="1" dirty="0" smtClean="0">
                <a:latin typeface="Cambria" panose="02040503050406030204" pitchFamily="18" charset="0"/>
                <a:ea typeface="Cambria" panose="02040503050406030204" pitchFamily="18" charset="0"/>
              </a:rPr>
              <a:t>he writes,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But thanks be to God</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2:14</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What </a:t>
            </a:r>
            <a:r>
              <a:rPr lang="en-US" sz="2400" b="1" dirty="0" smtClean="0">
                <a:latin typeface="Cambria" panose="02040503050406030204" pitchFamily="18" charset="0"/>
                <a:ea typeface="Cambria" panose="02040503050406030204" pitchFamily="18" charset="0"/>
              </a:rPr>
              <a:t>an attitude! </a:t>
            </a:r>
          </a:p>
          <a:p>
            <a:pPr indent="457200">
              <a:spcAft>
                <a:spcPts val="1200"/>
              </a:spcAft>
            </a:pPr>
            <a:r>
              <a:rPr lang="en-US" sz="2400" b="1" dirty="0" smtClean="0">
                <a:latin typeface="Cambria" panose="02040503050406030204" pitchFamily="18" charset="0"/>
                <a:ea typeface="Cambria" panose="02040503050406030204" pitchFamily="18" charset="0"/>
              </a:rPr>
              <a:t>He moves from the pits of uncertainty, desperation, and despair, to exuberant praise and thanksgiving for God’s glorious </a:t>
            </a:r>
            <a:r>
              <a:rPr lang="en-US" sz="2400" b="1" dirty="0" smtClean="0">
                <a:latin typeface="Cambria" panose="02040503050406030204" pitchFamily="18" charset="0"/>
                <a:ea typeface="Cambria" panose="02040503050406030204" pitchFamily="18" charset="0"/>
              </a:rPr>
              <a:t>deliverance.  However</a:t>
            </a:r>
            <a:r>
              <a:rPr lang="en-US" sz="2400" b="1" dirty="0" smtClean="0">
                <a:latin typeface="Cambria" panose="02040503050406030204" pitchFamily="18" charset="0"/>
                <a:ea typeface="Cambria" panose="02040503050406030204" pitchFamily="18" charset="0"/>
              </a:rPr>
              <a:t>, he doesn’t immediately reveal the cause of his praise. </a:t>
            </a:r>
          </a:p>
          <a:p>
            <a:pPr indent="457200">
              <a:spcAft>
                <a:spcPts val="1200"/>
              </a:spcAft>
            </a:pPr>
            <a:r>
              <a:rPr lang="en-US" sz="2400" b="1" dirty="0" smtClean="0">
                <a:latin typeface="Cambria" panose="02040503050406030204" pitchFamily="18" charset="0"/>
                <a:ea typeface="Cambria" panose="02040503050406030204" pitchFamily="18" charset="0"/>
              </a:rPr>
              <a:t>It’s as if he is trying to tell us that we ought to rejoice in the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character</a:t>
            </a:r>
            <a:r>
              <a:rPr lang="en-US" sz="2400" b="1" dirty="0" smtClean="0">
                <a:latin typeface="Cambria" panose="02040503050406030204" pitchFamily="18" charset="0"/>
                <a:ea typeface="Cambria" panose="02040503050406030204" pitchFamily="18" charset="0"/>
              </a:rPr>
              <a:t> of God as the powerful, trustworthy victor over all of our circumstances, even if we don’t see the triumph immediately. </a:t>
            </a:r>
          </a:p>
          <a:p>
            <a:pPr indent="457200">
              <a:spcAft>
                <a:spcPts val="1200"/>
              </a:spcAft>
            </a:pPr>
            <a:r>
              <a:rPr lang="en-US" sz="2400" b="1" dirty="0" smtClean="0">
                <a:latin typeface="Cambria" panose="02040503050406030204" pitchFamily="18" charset="0"/>
                <a:ea typeface="Cambria" panose="02040503050406030204" pitchFamily="18" charset="0"/>
              </a:rPr>
              <a:t>Instead of just sharing the </a:t>
            </a:r>
            <a:r>
              <a:rPr lang="en-US" sz="2400" b="1" dirty="0" smtClean="0">
                <a:latin typeface="Cambria" panose="02040503050406030204" pitchFamily="18" charset="0"/>
                <a:ea typeface="Cambria" panose="02040503050406030204" pitchFamily="18" charset="0"/>
              </a:rPr>
              <a:t>news </a:t>
            </a:r>
            <a:r>
              <a:rPr lang="en-US" sz="2400" b="1" dirty="0" smtClean="0">
                <a:latin typeface="Cambria" panose="02040503050406030204" pitchFamily="18" charset="0"/>
                <a:ea typeface="Cambria" panose="02040503050406030204" pitchFamily="18" charset="0"/>
              </a:rPr>
              <a:t>about Titus, Paul drew on a common image in that day to communicate </a:t>
            </a:r>
            <a:r>
              <a:rPr lang="en-US" sz="2400" b="1" dirty="0" smtClean="0">
                <a:latin typeface="Cambria" panose="02040503050406030204" pitchFamily="18" charset="0"/>
                <a:ea typeface="Cambria" panose="02040503050406030204" pitchFamily="18" charset="0"/>
              </a:rPr>
              <a:t>an </a:t>
            </a:r>
            <a:r>
              <a:rPr lang="en-US" sz="2400" b="1" dirty="0" smtClean="0">
                <a:latin typeface="Cambria" panose="02040503050406030204" pitchFamily="18" charset="0"/>
                <a:ea typeface="Cambria" panose="02040503050406030204" pitchFamily="18" charset="0"/>
              </a:rPr>
              <a:t>important principle concerning ministry.  </a:t>
            </a:r>
            <a:endParaRPr lang="en-US" sz="2400" b="1" i="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0656814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2:14-17</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86800" cy="5647700"/>
          </a:xfrm>
          <a:prstGeom prst="rect">
            <a:avLst/>
          </a:prstGeom>
          <a:noFill/>
          <a:effectLst/>
        </p:spPr>
        <p:txBody>
          <a:bodyPr wrap="square" rtlCol="0">
            <a:spAutoFit/>
          </a:bodyPr>
          <a:lstStyle/>
          <a:p>
            <a:pPr marL="171450">
              <a:spcAft>
                <a:spcPts val="1200"/>
              </a:spcAft>
            </a:pPr>
            <a:r>
              <a:rPr lang="en-US" sz="2400" b="1" dirty="0" smtClean="0">
                <a:latin typeface="Cambria" panose="02040503050406030204" pitchFamily="18" charset="0"/>
                <a:ea typeface="Cambria" panose="02040503050406030204" pitchFamily="18" charset="0"/>
              </a:rPr>
              <a:t>Barclay helps us </a:t>
            </a:r>
            <a:r>
              <a:rPr lang="en-US" sz="2400" b="1" dirty="0" smtClean="0">
                <a:latin typeface="Cambria" panose="02040503050406030204" pitchFamily="18" charset="0"/>
                <a:ea typeface="Cambria" panose="02040503050406030204" pitchFamily="18" charset="0"/>
              </a:rPr>
              <a:t>see </a:t>
            </a:r>
            <a:r>
              <a:rPr lang="en-US" sz="2400" b="1" dirty="0" smtClean="0">
                <a:latin typeface="Cambria" panose="02040503050406030204" pitchFamily="18" charset="0"/>
                <a:ea typeface="Cambria" panose="02040503050406030204" pitchFamily="18" charset="0"/>
              </a:rPr>
              <a:t>Paul’s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thoughts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when he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uses </a:t>
            </a:r>
            <a:r>
              <a:rPr lang="en-US" sz="2400" b="1" dirty="0" smtClean="0">
                <a:latin typeface="Cambria" panose="02040503050406030204" pitchFamily="18" charset="0"/>
                <a:ea typeface="Cambria" panose="02040503050406030204" pitchFamily="18" charset="0"/>
              </a:rPr>
              <a:t>the word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triumph</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for the victory believers have in Christ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2:14</a:t>
            </a:r>
            <a:r>
              <a:rPr lang="en-US" sz="2400" b="1" dirty="0" smtClean="0">
                <a:latin typeface="Cambria" panose="02040503050406030204" pitchFamily="18" charset="0"/>
                <a:ea typeface="Cambria" panose="02040503050406030204" pitchFamily="18" charset="0"/>
              </a:rPr>
              <a:t>).</a:t>
            </a:r>
          </a:p>
          <a:p>
            <a:pPr marL="171450">
              <a:spcAft>
                <a:spcPts val="600"/>
              </a:spcAft>
            </a:pPr>
            <a:r>
              <a:rPr lang="en-US" sz="2400" b="1" dirty="0" smtClean="0">
                <a:latin typeface="Cambria" panose="02040503050406030204" pitchFamily="18" charset="0"/>
                <a:ea typeface="Cambria" panose="02040503050406030204" pitchFamily="18" charset="0"/>
              </a:rPr>
              <a:t>“In a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triumph</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 procession of the victorious general marched through the streets of Rome to the Capital in succession. </a:t>
            </a:r>
            <a:endPar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60325">
              <a:spcAft>
                <a:spcPts val="600"/>
              </a:spcAft>
              <a:tabLst>
                <a:tab pos="457200" algn="l"/>
              </a:tabLst>
            </a:pP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First, </a:t>
            </a:r>
            <a:r>
              <a:rPr lang="en-US" sz="2400" b="1" dirty="0" smtClean="0">
                <a:latin typeface="Cambria" panose="02040503050406030204" pitchFamily="18" charset="0"/>
                <a:ea typeface="Cambria" panose="02040503050406030204" pitchFamily="18" charset="0"/>
              </a:rPr>
              <a:t>came the state officials and the senate. </a:t>
            </a:r>
            <a:r>
              <a:rPr lang="en-US" sz="2400" b="1" dirty="0" smtClean="0">
                <a:latin typeface="Cambria" panose="02040503050406030204" pitchFamily="18" charset="0"/>
                <a:ea typeface="Cambria" panose="02040503050406030204" pitchFamily="18" charset="0"/>
              </a:rPr>
              <a:t> Then </a:t>
            </a:r>
            <a:r>
              <a:rPr lang="en-US" sz="2400" b="1" dirty="0" smtClean="0">
                <a:latin typeface="Cambria" panose="02040503050406030204" pitchFamily="18" charset="0"/>
                <a:ea typeface="Cambria" panose="02040503050406030204" pitchFamily="18" charset="0"/>
              </a:rPr>
              <a:t>the trumpeters, those carrying the spoils of the conquest, then the captive princes, leaders and generals in chains. </a:t>
            </a:r>
          </a:p>
          <a:p>
            <a:pPr marL="60325">
              <a:spcAft>
                <a:spcPts val="600"/>
              </a:spcAft>
              <a:tabLst>
                <a:tab pos="457200" algn="l"/>
              </a:tabLst>
            </a:pPr>
            <a:r>
              <a:rPr lang="en-US" sz="2400" b="1" dirty="0" smtClean="0">
                <a:latin typeface="Cambria" panose="02040503050406030204" pitchFamily="18" charset="0"/>
                <a:ea typeface="Cambria" panose="02040503050406030204" pitchFamily="18" charset="0"/>
              </a:rPr>
              <a:t>	Then </a:t>
            </a:r>
            <a:r>
              <a:rPr lang="en-US" sz="2400" b="1" dirty="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magistrates, their </a:t>
            </a:r>
            <a:r>
              <a:rPr lang="en-US" sz="2400" b="1" dirty="0" err="1" smtClean="0">
                <a:latin typeface="Cambria" panose="02040503050406030204" pitchFamily="18" charset="0"/>
                <a:ea typeface="Cambria" panose="02040503050406030204" pitchFamily="18" charset="0"/>
              </a:rPr>
              <a:t>lictors</a:t>
            </a:r>
            <a:r>
              <a:rPr lang="en-US" sz="2400" b="1" dirty="0" smtClean="0">
                <a:latin typeface="Cambria" panose="02040503050406030204" pitchFamily="18" charset="0"/>
                <a:ea typeface="Cambria" panose="02040503050406030204" pitchFamily="18" charset="0"/>
              </a:rPr>
              <a:t>, then the musicians with the lyres, then the priests swinging sweet-smelling incense burning. </a:t>
            </a:r>
          </a:p>
          <a:p>
            <a:pPr marL="60325">
              <a:spcAft>
                <a:spcPts val="600"/>
              </a:spcAft>
              <a:tabLst>
                <a:tab pos="457200" algn="l"/>
              </a:tabLst>
            </a:pPr>
            <a:r>
              <a:rPr lang="en-US" sz="2400" b="1" dirty="0" smtClean="0">
                <a:latin typeface="Cambria" panose="02040503050406030204" pitchFamily="18" charset="0"/>
                <a:ea typeface="Cambria" panose="02040503050406030204" pitchFamily="18" charset="0"/>
              </a:rPr>
              <a:t>	Then came the general standing in a chariot drawn by four horse, his family and finally the army all decorated and shouting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Io </a:t>
            </a:r>
            <a:r>
              <a:rPr lang="en-US" sz="2400" b="1" i="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triumpe</a:t>
            </a:r>
            <a:r>
              <a:rPr lang="en-US" sz="2400" b="1" i="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Their </a:t>
            </a:r>
            <a:r>
              <a:rPr lang="en-US" sz="2400" b="1" dirty="0" smtClean="0">
                <a:latin typeface="Cambria" panose="02040503050406030204" pitchFamily="18" charset="0"/>
                <a:ea typeface="Cambria" panose="02040503050406030204" pitchFamily="18" charset="0"/>
              </a:rPr>
              <a:t>cry of triumph.	</a:t>
            </a:r>
          </a:p>
        </p:txBody>
      </p:sp>
    </p:spTree>
    <p:extLst>
      <p:ext uri="{BB962C8B-B14F-4D97-AF65-F5344CB8AC3E}">
        <p14:creationId xmlns:p14="http://schemas.microsoft.com/office/powerpoint/2010/main" xmlns="" val="4687539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2:14-17</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86800" cy="5416868"/>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Having walked through the details of a Roman parade of  triumph, let’s look at the first essential of authentic ministry:</a:t>
            </a:r>
          </a:p>
          <a:p>
            <a:pPr>
              <a:tabLst>
                <a:tab pos="457200" algn="l"/>
              </a:tabLst>
            </a:pP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 – Authentic ministers follow the Leader rather than take the lead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2:14</a:t>
            </a:r>
            <a:r>
              <a:rPr lang="en-US" sz="2400" b="1" dirty="0" smtClean="0">
                <a:latin typeface="Cambria" panose="02040503050406030204" pitchFamily="18" charset="0"/>
                <a:ea typeface="Cambria" panose="02040503050406030204" pitchFamily="18" charset="0"/>
              </a:rPr>
              <a:t>).  Christ, our Conquering King, leads us into battle. </a:t>
            </a:r>
            <a:r>
              <a:rPr lang="en-US" sz="2400" b="1" dirty="0" smtClean="0">
                <a:latin typeface="Cambria" panose="02040503050406030204" pitchFamily="18" charset="0"/>
                <a:ea typeface="Cambria" panose="02040503050406030204" pitchFamily="18" charset="0"/>
              </a:rPr>
              <a:t> Look </a:t>
            </a:r>
            <a:r>
              <a:rPr lang="en-US" sz="2400" b="1" dirty="0" smtClean="0">
                <a:latin typeface="Cambria" panose="02040503050406030204" pitchFamily="18" charset="0"/>
                <a:ea typeface="Cambria" panose="02040503050406030204" pitchFamily="18" charset="0"/>
              </a:rPr>
              <a:t>what Paul says …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Thanks be to God, who always leads in triumph in Christ</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2:14</a:t>
            </a:r>
            <a:r>
              <a:rPr lang="en-US" sz="2400" b="1" dirty="0" smtClean="0">
                <a:latin typeface="Cambria" panose="02040503050406030204" pitchFamily="18" charset="0"/>
                <a:ea typeface="Cambria" panose="02040503050406030204" pitchFamily="18" charset="0"/>
              </a:rPr>
              <a:t>).</a:t>
            </a:r>
          </a:p>
          <a:p>
            <a:pPr>
              <a:tabLst>
                <a:tab pos="457200" algn="l"/>
              </a:tabLst>
            </a:pPr>
            <a:endParaRPr lang="en-US" sz="1000" b="1" dirty="0">
              <a:latin typeface="Cambria" panose="02040503050406030204" pitchFamily="18" charset="0"/>
              <a:ea typeface="Cambria" panose="02040503050406030204" pitchFamily="18" charset="0"/>
            </a:endParaRPr>
          </a:p>
          <a:p>
            <a:pPr marL="60325">
              <a:spcAft>
                <a:spcPts val="600"/>
              </a:spcAft>
              <a:tabLst>
                <a:tab pos="457200" algn="l"/>
              </a:tabLst>
            </a:pPr>
            <a:r>
              <a:rPr lang="en-US" sz="2400" b="1" dirty="0" smtClean="0">
                <a:latin typeface="Cambria" panose="02040503050406030204" pitchFamily="18" charset="0"/>
                <a:ea typeface="Cambria" panose="02040503050406030204" pitchFamily="18" charset="0"/>
              </a:rPr>
              <a:t>	Effective ministry occurs when we are in Christ triumph, not pursuing our own triumph</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Christ chooses the battles. He claims the victory. </a:t>
            </a:r>
          </a:p>
          <a:p>
            <a:pPr marL="60325">
              <a:tabLst>
                <a:tab pos="457200" algn="l"/>
              </a:tabLst>
            </a:pPr>
            <a:endParaRPr lang="en-US" sz="900" b="1" dirty="0">
              <a:latin typeface="Cambria" panose="02040503050406030204" pitchFamily="18" charset="0"/>
              <a:ea typeface="Cambria" panose="02040503050406030204" pitchFamily="18" charset="0"/>
            </a:endParaRPr>
          </a:p>
          <a:p>
            <a:pPr marL="60325">
              <a:spcAft>
                <a:spcPts val="600"/>
              </a:spcAft>
              <a:tabLst>
                <a:tab pos="457200" algn="l"/>
              </a:tabLst>
            </a:pPr>
            <a:r>
              <a:rPr lang="en-US" sz="2400" b="1" dirty="0" smtClean="0">
                <a:latin typeface="Cambria" panose="02040503050406030204" pitchFamily="18" charset="0"/>
                <a:ea typeface="Cambria" panose="02040503050406030204" pitchFamily="18" charset="0"/>
              </a:rPr>
              <a:t>	Remember at </a:t>
            </a:r>
            <a:r>
              <a:rPr lang="en-US" sz="2400" b="1" dirty="0" smtClean="0">
                <a:latin typeface="Cambria" panose="02040503050406030204" pitchFamily="18" charset="0"/>
                <a:ea typeface="Cambria" panose="02040503050406030204" pitchFamily="18" charset="0"/>
              </a:rPr>
              <a:t>Calvary, </a:t>
            </a:r>
            <a:r>
              <a:rPr lang="en-US" sz="2400" b="1" dirty="0" smtClean="0">
                <a:latin typeface="Cambria" panose="02040503050406030204" pitchFamily="18" charset="0"/>
                <a:ea typeface="Cambria" panose="02040503050406030204" pitchFamily="18" charset="0"/>
              </a:rPr>
              <a:t>Christ took on a battle not rightly His, so we might share in a triumph not rightly ours. </a:t>
            </a:r>
            <a:r>
              <a:rPr lang="en-US" sz="2400" b="1" dirty="0" smtClean="0">
                <a:latin typeface="Cambria" panose="02040503050406030204" pitchFamily="18" charset="0"/>
                <a:ea typeface="Cambria" panose="02040503050406030204" pitchFamily="18" charset="0"/>
              </a:rPr>
              <a:t> If </a:t>
            </a:r>
            <a:r>
              <a:rPr lang="en-US" sz="2400" b="1" dirty="0" smtClean="0">
                <a:latin typeface="Cambria" panose="02040503050406030204" pitchFamily="18" charset="0"/>
                <a:ea typeface="Cambria" panose="02040503050406030204" pitchFamily="18" charset="0"/>
              </a:rPr>
              <a:t>we kept this principle as our focus, we would see fewer names on ministries, projects, buildings, and churches. </a:t>
            </a:r>
          </a:p>
        </p:txBody>
      </p:sp>
    </p:spTree>
    <p:extLst>
      <p:ext uri="{BB962C8B-B14F-4D97-AF65-F5344CB8AC3E}">
        <p14:creationId xmlns:p14="http://schemas.microsoft.com/office/powerpoint/2010/main" xmlns="" val="40812990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left)">
                                      <p:cBhvr>
                                        <p:cTn id="2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2:14-17</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86800" cy="5062180"/>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People would give anonymously, lead from among the ranks, and seek their reward from Christ in the future rather than recognition from Christians in the present. </a:t>
            </a:r>
          </a:p>
          <a:p>
            <a:pPr marL="60325">
              <a:tabLst>
                <a:tab pos="457200" algn="l"/>
              </a:tabLst>
            </a:pPr>
            <a:endParaRPr lang="en-US" sz="1000" b="1" dirty="0">
              <a:latin typeface="Cambria" panose="02040503050406030204" pitchFamily="18" charset="0"/>
              <a:ea typeface="Cambria" panose="02040503050406030204" pitchFamily="18" charset="0"/>
            </a:endParaRPr>
          </a:p>
          <a:p>
            <a:pPr marL="60325">
              <a:tabLst>
                <a:tab pos="457200" algn="l"/>
              </a:tabLst>
            </a:pPr>
            <a:r>
              <a:rPr lang="en-US" sz="2400" b="1" dirty="0" smtClean="0">
                <a:latin typeface="Cambria" panose="02040503050406030204" pitchFamily="18" charset="0"/>
                <a:ea typeface="Cambria" panose="02040503050406030204" pitchFamily="18" charset="0"/>
              </a:rPr>
              <a:t>	Make no mistake! </a:t>
            </a:r>
            <a:r>
              <a:rPr lang="en-US" sz="2400" b="1" dirty="0" smtClean="0">
                <a:latin typeface="Cambria" panose="02040503050406030204" pitchFamily="18" charset="0"/>
                <a:ea typeface="Cambria" panose="02040503050406030204" pitchFamily="18" charset="0"/>
              </a:rPr>
              <a:t> There </a:t>
            </a:r>
            <a:r>
              <a:rPr lang="en-US" sz="2400" b="1" dirty="0" smtClean="0">
                <a:latin typeface="Cambria" panose="02040503050406030204" pitchFamily="18" charset="0"/>
                <a:ea typeface="Cambria" panose="02040503050406030204" pitchFamily="18" charset="0"/>
              </a:rPr>
              <a:t>is nothing wrong with showing people appreciation when it is due. </a:t>
            </a:r>
          </a:p>
          <a:p>
            <a:pPr marL="60325">
              <a:tabLst>
                <a:tab pos="457200" algn="l"/>
              </a:tabLst>
            </a:pPr>
            <a:endParaRPr lang="en-US" sz="1000" b="1" dirty="0">
              <a:latin typeface="Cambria" panose="02040503050406030204" pitchFamily="18" charset="0"/>
              <a:ea typeface="Cambria" panose="02040503050406030204" pitchFamily="18" charset="0"/>
            </a:endParaRPr>
          </a:p>
          <a:p>
            <a:pPr marL="60325">
              <a:tabLst>
                <a:tab pos="457200" algn="l"/>
              </a:tabLst>
            </a:pPr>
            <a:r>
              <a:rPr lang="en-US" sz="2400" b="1" dirty="0" smtClean="0">
                <a:latin typeface="Cambria" panose="02040503050406030204" pitchFamily="18" charset="0"/>
                <a:ea typeface="Cambria" panose="02040503050406030204" pitchFamily="18" charset="0"/>
              </a:rPr>
              <a:t>	However, sometime we adopt the world’s ways and our culture’s conditioning, and we seek praise, glory, and honor for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our</a:t>
            </a:r>
            <a:r>
              <a:rPr lang="en-US" sz="2400" b="1" dirty="0" smtClean="0">
                <a:latin typeface="Cambria" panose="02040503050406030204" pitchFamily="18" charset="0"/>
                <a:ea typeface="Cambria" panose="02040503050406030204" pitchFamily="18" charset="0"/>
              </a:rPr>
              <a:t>” victories rather than following Christ in His victory.</a:t>
            </a:r>
          </a:p>
          <a:p>
            <a:pPr marL="60325">
              <a:tabLst>
                <a:tab pos="457200" algn="l"/>
              </a:tabLst>
            </a:pPr>
            <a:endParaRPr lang="en-US" sz="1000" b="1" dirty="0" smtClean="0">
              <a:latin typeface="Cambria" panose="02040503050406030204" pitchFamily="18" charset="0"/>
              <a:ea typeface="Cambria" panose="02040503050406030204" pitchFamily="18" charset="0"/>
            </a:endParaRPr>
          </a:p>
          <a:p>
            <a:pPr marL="60325">
              <a:tabLst>
                <a:tab pos="457200" algn="l"/>
              </a:tabLst>
            </a:pPr>
            <a:r>
              <a:rPr lang="en-US" sz="2400" b="1" dirty="0">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 –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Authentic ministers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display God’s grace regardless of human response </a:t>
            </a:r>
            <a:r>
              <a:rPr lang="en-US" sz="2400" b="1" dirty="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2:14-16</a:t>
            </a:r>
            <a:r>
              <a:rPr lang="en-US" sz="2400" b="1" dirty="0" smtClean="0">
                <a:latin typeface="Cambria" panose="02040503050406030204" pitchFamily="18" charset="0"/>
                <a:ea typeface="Cambria" panose="02040503050406030204" pitchFamily="18" charset="0"/>
              </a:rPr>
              <a:t>).  These ancient processional were marked by an aroma, from the censers of smoking incense carried by the priests. </a:t>
            </a:r>
            <a:r>
              <a:rPr lang="en-US" sz="2400" b="1" dirty="0" smtClean="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982905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2:14-17</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86800" cy="5353594"/>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The smell would flow equally over those exulting in triumph and those hanging their heads in defeat. </a:t>
            </a:r>
            <a:r>
              <a:rPr lang="en-US" sz="2400" b="1" dirty="0" smtClean="0">
                <a:latin typeface="Cambria" panose="02040503050406030204" pitchFamily="18" charset="0"/>
                <a:ea typeface="Cambria" panose="02040503050406030204" pitchFamily="18" charset="0"/>
              </a:rPr>
              <a:t> To </a:t>
            </a:r>
            <a:r>
              <a:rPr lang="en-US" sz="2400" b="1" dirty="0" smtClean="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victors, </a:t>
            </a:r>
            <a:r>
              <a:rPr lang="en-US" sz="2400" b="1" dirty="0" smtClean="0">
                <a:latin typeface="Cambria" panose="02040503050406030204" pitchFamily="18" charset="0"/>
                <a:ea typeface="Cambria" panose="02040503050406030204" pitchFamily="18" charset="0"/>
              </a:rPr>
              <a:t>the incense reinforced their victory over the enemy. </a:t>
            </a:r>
          </a:p>
          <a:p>
            <a:pPr marL="60325">
              <a:tabLst>
                <a:tab pos="457200" algn="l"/>
              </a:tabLst>
            </a:pPr>
            <a:endParaRPr lang="en-US" sz="1000" b="1" dirty="0">
              <a:latin typeface="Cambria" panose="02040503050406030204" pitchFamily="18" charset="0"/>
              <a:ea typeface="Cambria" panose="02040503050406030204" pitchFamily="18" charset="0"/>
            </a:endParaRPr>
          </a:p>
          <a:p>
            <a:pPr marL="60325">
              <a:tabLst>
                <a:tab pos="457200" algn="l"/>
              </a:tabLst>
            </a:pPr>
            <a:r>
              <a:rPr lang="en-US" sz="2400" b="1" dirty="0" smtClean="0">
                <a:latin typeface="Cambria" panose="02040503050406030204" pitchFamily="18" charset="0"/>
                <a:ea typeface="Cambria" panose="02040503050406030204" pitchFamily="18" charset="0"/>
              </a:rPr>
              <a:t>	To the latter, the smoke stung their nostrils with the incessant reminder of military defeat and imminent death. </a:t>
            </a:r>
          </a:p>
          <a:p>
            <a:pPr marL="60325">
              <a:tabLst>
                <a:tab pos="457200" algn="l"/>
              </a:tabLst>
            </a:pPr>
            <a:endParaRPr lang="en-US" sz="1000" b="1" dirty="0">
              <a:latin typeface="Cambria" panose="02040503050406030204" pitchFamily="18" charset="0"/>
              <a:ea typeface="Cambria" panose="02040503050406030204" pitchFamily="18" charset="0"/>
            </a:endParaRPr>
          </a:p>
          <a:p>
            <a:pPr marL="60325">
              <a:tabLst>
                <a:tab pos="457200" algn="l"/>
              </a:tabLst>
            </a:pPr>
            <a:r>
              <a:rPr lang="en-US" sz="2400" b="1" dirty="0" smtClean="0">
                <a:latin typeface="Cambria" panose="02040503050406030204" pitchFamily="18" charset="0"/>
                <a:ea typeface="Cambria" panose="02040503050406030204" pitchFamily="18" charset="0"/>
              </a:rPr>
              <a:t>	In this </a:t>
            </a:r>
            <a:r>
              <a:rPr lang="en-US" sz="2400" b="1" dirty="0" smtClean="0">
                <a:latin typeface="Cambria" panose="02040503050406030204" pitchFamily="18" charset="0"/>
                <a:ea typeface="Cambria" panose="02040503050406030204" pitchFamily="18" charset="0"/>
              </a:rPr>
              <a:t>analogy, </a:t>
            </a:r>
            <a:r>
              <a:rPr lang="en-US" sz="2400" b="1" dirty="0" smtClean="0">
                <a:latin typeface="Cambria" panose="02040503050406030204" pitchFamily="18" charset="0"/>
                <a:ea typeface="Cambria" panose="02040503050406030204" pitchFamily="18" charset="0"/>
              </a:rPr>
              <a:t>Paul is saying that as </a:t>
            </a:r>
            <a:r>
              <a:rPr lang="en-US" sz="2400" b="1" dirty="0" smtClean="0">
                <a:latin typeface="Cambria" panose="02040503050406030204" pitchFamily="18" charset="0"/>
                <a:ea typeface="Cambria" panose="02040503050406030204" pitchFamily="18" charset="0"/>
              </a:rPr>
              <a:t>Christians, </a:t>
            </a:r>
            <a:r>
              <a:rPr lang="en-US" sz="2400" b="1" dirty="0" smtClean="0">
                <a:latin typeface="Cambria" panose="02040503050406030204" pitchFamily="18" charset="0"/>
                <a:ea typeface="Cambria" panose="02040503050406030204" pitchFamily="18" charset="0"/>
              </a:rPr>
              <a:t>we give off an aroma. </a:t>
            </a:r>
            <a:r>
              <a:rPr lang="en-US" sz="2400" b="1" dirty="0" smtClean="0">
                <a:latin typeface="Cambria" panose="02040503050406030204" pitchFamily="18" charset="0"/>
                <a:ea typeface="Cambria" panose="02040503050406030204" pitchFamily="18" charset="0"/>
              </a:rPr>
              <a:t> Our </a:t>
            </a:r>
            <a:r>
              <a:rPr lang="en-US" sz="2400" b="1" dirty="0" smtClean="0">
                <a:latin typeface="Cambria" panose="02040503050406030204" pitchFamily="18" charset="0"/>
                <a:ea typeface="Cambria" panose="02040503050406030204" pitchFamily="18" charset="0"/>
              </a:rPr>
              <a:t>message, our </a:t>
            </a:r>
            <a:r>
              <a:rPr lang="en-US" sz="2400" b="1" dirty="0" smtClean="0">
                <a:latin typeface="Cambria" panose="02040503050406030204" pitchFamily="18" charset="0"/>
                <a:ea typeface="Cambria" panose="02040503050406030204" pitchFamily="18" charset="0"/>
              </a:rPr>
              <a:t>morals, </a:t>
            </a:r>
            <a:r>
              <a:rPr lang="en-US" sz="2400" b="1" dirty="0" smtClean="0">
                <a:latin typeface="Cambria" panose="02040503050406030204" pitchFamily="18" charset="0"/>
                <a:ea typeface="Cambria" panose="02040503050406030204" pitchFamily="18" charset="0"/>
              </a:rPr>
              <a:t>and our lifestyle either encourage people to believe and live like us, or they anger people who reject our beliefs and despise our lifestyle. </a:t>
            </a:r>
          </a:p>
          <a:p>
            <a:pPr marL="60325">
              <a:tabLst>
                <a:tab pos="457200" algn="l"/>
              </a:tabLst>
            </a:pPr>
            <a:endParaRPr lang="en-US" sz="1000" b="1" dirty="0" smtClean="0">
              <a:latin typeface="Cambria" panose="02040503050406030204" pitchFamily="18" charset="0"/>
              <a:ea typeface="Cambria" panose="02040503050406030204" pitchFamily="18" charset="0"/>
            </a:endParaRPr>
          </a:p>
          <a:p>
            <a:pPr marL="60325">
              <a:tabLst>
                <a:tab pos="457200" algn="l"/>
              </a:tabLst>
            </a:pPr>
            <a:r>
              <a:rPr lang="en-US" sz="2400" b="1" dirty="0">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While we all grieve the loss of a friend, loved </a:t>
            </a:r>
            <a:r>
              <a:rPr lang="en-US" sz="2400" b="1" dirty="0" smtClean="0">
                <a:latin typeface="Cambria" panose="02040503050406030204" pitchFamily="18" charset="0"/>
                <a:ea typeface="Cambria" panose="02040503050406030204" pitchFamily="18" charset="0"/>
              </a:rPr>
              <a:t>one, </a:t>
            </a:r>
            <a:r>
              <a:rPr lang="en-US" sz="2400" b="1" dirty="0" smtClean="0">
                <a:latin typeface="Cambria" panose="02040503050406030204" pitchFamily="18" charset="0"/>
                <a:ea typeface="Cambria" panose="02040503050406030204" pitchFamily="18" charset="0"/>
              </a:rPr>
              <a:t>or family member, only some rejoice in the hope of eternal life and reunion at the resurrection. </a:t>
            </a:r>
          </a:p>
        </p:txBody>
      </p:sp>
    </p:spTree>
    <p:extLst>
      <p:ext uri="{BB962C8B-B14F-4D97-AF65-F5344CB8AC3E}">
        <p14:creationId xmlns:p14="http://schemas.microsoft.com/office/powerpoint/2010/main" xmlns="" val="10456409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2:14-17</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86800" cy="5724644"/>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Those who have eternal life in Christ receive the message of resurrection as a sweet-smelling aroma of life. </a:t>
            </a:r>
            <a:r>
              <a:rPr lang="en-US" sz="2400" b="1" dirty="0" smtClean="0">
                <a:latin typeface="Cambria" panose="02040503050406030204" pitchFamily="18" charset="0"/>
                <a:ea typeface="Cambria" panose="02040503050406030204" pitchFamily="18" charset="0"/>
              </a:rPr>
              <a:t> Others </a:t>
            </a:r>
            <a:r>
              <a:rPr lang="en-US" sz="2400" b="1" dirty="0" smtClean="0">
                <a:latin typeface="Cambria" panose="02040503050406030204" pitchFamily="18" charset="0"/>
                <a:ea typeface="Cambria" panose="02040503050406030204" pitchFamily="18" charset="0"/>
              </a:rPr>
              <a:t>however, reject the message of the resurrection. </a:t>
            </a:r>
          </a:p>
          <a:p>
            <a:pPr indent="457200">
              <a:spcAft>
                <a:spcPts val="1200"/>
              </a:spcAft>
            </a:pPr>
            <a:r>
              <a:rPr lang="en-US" sz="2400" b="1" dirty="0" smtClean="0">
                <a:latin typeface="Cambria" panose="02040503050406030204" pitchFamily="18" charset="0"/>
                <a:ea typeface="Cambria" panose="02040503050406030204" pitchFamily="18" charset="0"/>
              </a:rPr>
              <a:t>Regarding it as superstitious soothsaying – a useless crutch to get us through the unpleasant, hard realities of life.  To them, the message of salvation in Christ is a dead message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not of hope, but of death. </a:t>
            </a:r>
          </a:p>
          <a:p>
            <a:pPr>
              <a:tabLst>
                <a:tab pos="457200" algn="l"/>
              </a:tabLst>
            </a:pPr>
            <a:r>
              <a:rPr lang="en-US" sz="2400" dirty="0" smtClean="0"/>
              <a:t>	</a:t>
            </a:r>
            <a:r>
              <a:rPr lang="en-US" sz="2400" b="1" dirty="0" smtClean="0">
                <a:latin typeface="Cambria" panose="02040503050406030204" pitchFamily="18" charset="0"/>
                <a:ea typeface="Cambria" panose="02040503050406030204" pitchFamily="18" charset="0"/>
              </a:rPr>
              <a:t>The very same message of salvation in Jesus Christ can be received as the smell of life or of death, depending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on</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whether people approach it in faith or unbelief.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Authentic ministers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preach the Word despite their inadequacies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2:16 -17</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Here, </a:t>
            </a:r>
            <a:r>
              <a:rPr lang="en-US" sz="2400" b="1" dirty="0" smtClean="0">
                <a:latin typeface="Cambria" panose="02040503050406030204" pitchFamily="18" charset="0"/>
                <a:ea typeface="Cambria" panose="02040503050406030204" pitchFamily="18" charset="0"/>
              </a:rPr>
              <a:t>Paul points to those who were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peddling the word of God</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as ministers of insincerity, self-sufficiency and personal promotion</a:t>
            </a:r>
            <a:r>
              <a:rPr lang="en-US" sz="2400" b="1" dirty="0" smtClean="0">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7347635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21771"/>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2:14-17</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9197" y="1066800"/>
            <a:ext cx="8719297" cy="5201424"/>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They were in it for the fame, honor, and financial benefits. The image is one of street salesmen hawking their wares, interested only in making the sale and increasing their numbers. </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Just like the money changers in the temple courtyard, there will always be street salesmen in the church peddling prophetic pills, cure-all tonics, positive thinking, health and wealth, legalism, and </a:t>
            </a:r>
            <a:r>
              <a:rPr lang="en-US" sz="2400" b="1" dirty="0" smtClean="0">
                <a:latin typeface="Cambria" panose="02040503050406030204" pitchFamily="18" charset="0"/>
                <a:ea typeface="Cambria" panose="02040503050406030204" pitchFamily="18" charset="0"/>
              </a:rPr>
              <a:t>cynicism.  They </a:t>
            </a:r>
            <a:r>
              <a:rPr lang="en-US" sz="2400" b="1" dirty="0" smtClean="0">
                <a:latin typeface="Cambria" panose="02040503050406030204" pitchFamily="18" charset="0"/>
                <a:ea typeface="Cambria" panose="02040503050406030204" pitchFamily="18" charset="0"/>
              </a:rPr>
              <a:t>will peddle whatever sells, whatever we are gullible enough to purchase. </a:t>
            </a:r>
          </a:p>
          <a:p>
            <a:pPr indent="457200">
              <a:spcAft>
                <a:spcPts val="1200"/>
              </a:spcAft>
            </a:pPr>
            <a:r>
              <a:rPr lang="en-US" sz="2400" b="1" dirty="0" smtClean="0">
                <a:latin typeface="Cambria" panose="02040503050406030204" pitchFamily="18" charset="0"/>
                <a:ea typeface="Cambria" panose="02040503050406030204" pitchFamily="18" charset="0"/>
              </a:rPr>
              <a:t>But when it come right down to it none of us are qualified for the job we are doing. </a:t>
            </a:r>
            <a:r>
              <a:rPr lang="en-US" sz="2400" b="1" dirty="0" smtClean="0">
                <a:latin typeface="Cambria" panose="02040503050406030204" pitchFamily="18" charset="0"/>
                <a:ea typeface="Cambria" panose="02040503050406030204" pitchFamily="18" charset="0"/>
              </a:rPr>
              <a:t> Paul asked,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Who is adequate for this thing?</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2:16</a:t>
            </a:r>
            <a:r>
              <a:rPr lang="en-US" sz="2400" b="1" dirty="0" smtClean="0">
                <a:latin typeface="Cambria" panose="02040503050406030204" pitchFamily="18" charset="0"/>
                <a:ea typeface="Cambria" panose="02040503050406030204" pitchFamily="18" charset="0"/>
              </a:rPr>
              <a:t>), implying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nobody</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Nobody </a:t>
            </a:r>
            <a:r>
              <a:rPr lang="en-US" sz="2400" b="1" dirty="0" smtClean="0">
                <a:latin typeface="Cambria" panose="02040503050406030204" pitchFamily="18" charset="0"/>
                <a:ea typeface="Cambria" panose="02040503050406030204" pitchFamily="18" charset="0"/>
              </a:rPr>
              <a:t>is self-sufficient; nobody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can</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do it on their own. </a:t>
            </a:r>
            <a:endParaRPr lang="en-US" sz="2400" b="1" i="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381959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54106" y="52893"/>
            <a:ext cx="85344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Introduction</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086600" y="323850"/>
            <a:ext cx="1528482" cy="774700"/>
          </a:xfrm>
          <a:prstGeom prst="rect">
            <a:avLst/>
          </a:prstGeom>
          <a:noFill/>
          <a:ln w="9525">
            <a:noFill/>
            <a:miter lim="800000"/>
            <a:headEnd/>
            <a:tailEnd/>
          </a:ln>
          <a:effectLst>
            <a:outerShdw dist="38100" dir="2700000" rotWithShape="0">
              <a:srgbClr val="808080">
                <a:alpha val="42998"/>
              </a:srgbClr>
            </a:outerShdw>
          </a:effectLst>
        </p:spPr>
      </p:pic>
      <p:sp>
        <p:nvSpPr>
          <p:cNvPr id="7" name="TextBox 6"/>
          <p:cNvSpPr txBox="1"/>
          <p:nvPr/>
        </p:nvSpPr>
        <p:spPr>
          <a:xfrm>
            <a:off x="226359" y="914400"/>
            <a:ext cx="8789894" cy="5909310"/>
          </a:xfrm>
          <a:prstGeom prst="rect">
            <a:avLst/>
          </a:prstGeom>
          <a:noFill/>
          <a:effectLst/>
        </p:spPr>
        <p:txBody>
          <a:bodyPr wrap="square" rtlCol="0">
            <a:spAutoFit/>
          </a:bodyPr>
          <a:lstStyle/>
          <a:p>
            <a:pPr indent="457200">
              <a:tabLst>
                <a:tab pos="457200" algn="l"/>
              </a:tabLst>
            </a:pPr>
            <a:r>
              <a:rPr lang="en-US" sz="2350" b="1" dirty="0" smtClean="0">
                <a:latin typeface="Cambria" panose="02040503050406030204" pitchFamily="18" charset="0"/>
                <a:ea typeface="Cambria" panose="02040503050406030204" pitchFamily="18" charset="0"/>
              </a:rPr>
              <a:t>As we embark upon this study in Second</a:t>
            </a:r>
            <a:r>
              <a:rPr lang="en-US" sz="2350" b="1" dirty="0" smtClean="0">
                <a:solidFill>
                  <a:srgbClr val="C00000"/>
                </a:solidFill>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Corinthians, remember that the theme of this letter revolves around both the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theological</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concepts</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and the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practical</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aspects</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of Christian living.</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This primary issue in Corinth was the recognition of authentic ministry and submission to apostolic authority. Paul corrective is to provide guidance and encouragement as the church navigates the challenges that continue to influence their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growth</a:t>
            </a:r>
            <a:r>
              <a:rPr lang="en-US" sz="2400" b="1" dirty="0" smtClean="0">
                <a:latin typeface="Cambria" panose="02040503050406030204" pitchFamily="18" charset="0"/>
                <a:ea typeface="Cambria" panose="02040503050406030204" pitchFamily="18" charset="0"/>
              </a:rPr>
              <a:t>.</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a:tabLst>
                <a:tab pos="457200" algn="l"/>
              </a:tabLst>
            </a:pPr>
            <a:r>
              <a:rPr lang="en-US" sz="2400" dirty="0" smtClean="0"/>
              <a:t>	</a:t>
            </a:r>
            <a:r>
              <a:rPr lang="en-US" sz="2400" b="1" dirty="0">
                <a:latin typeface="Cambria" panose="02040503050406030204" pitchFamily="18" charset="0"/>
                <a:ea typeface="Cambria" panose="02040503050406030204" pitchFamily="18" charset="0"/>
              </a:rPr>
              <a:t>In our study, Paul defends his authenticity and sincerity </a:t>
            </a:r>
            <a:r>
              <a:rPr lang="en-US" sz="2400" b="1" dirty="0" smtClean="0">
                <a:latin typeface="Cambria" panose="02040503050406030204" pitchFamily="18" charset="0"/>
                <a:ea typeface="Cambria" panose="02040503050406030204" pitchFamily="18" charset="0"/>
              </a:rPr>
              <a:t> as an apostle, </a:t>
            </a:r>
            <a:r>
              <a:rPr lang="en-US" sz="2400" b="1" dirty="0">
                <a:latin typeface="Cambria" panose="02040503050406030204" pitchFamily="18" charset="0"/>
                <a:ea typeface="Cambria" panose="02040503050406030204" pitchFamily="18" charset="0"/>
              </a:rPr>
              <a:t>highlights the contrast between true apostolic ministry and those who </a:t>
            </a:r>
            <a:r>
              <a:rPr lang="en-US" sz="2400" b="1" dirty="0" smtClean="0">
                <a:latin typeface="Cambria" panose="02040503050406030204" pitchFamily="18" charset="0"/>
                <a:ea typeface="Cambria" panose="02040503050406030204" pitchFamily="18" charset="0"/>
              </a:rPr>
              <a:t>exploit </a:t>
            </a:r>
            <a:r>
              <a:rPr lang="en-US" sz="2400" b="1" dirty="0">
                <a:latin typeface="Cambria" panose="02040503050406030204" pitchFamily="18" charset="0"/>
                <a:ea typeface="Cambria" panose="02040503050406030204" pitchFamily="18" charset="0"/>
              </a:rPr>
              <a:t>the word of God; </a:t>
            </a:r>
            <a:r>
              <a:rPr lang="en-US" sz="2400" b="1" dirty="0" smtClean="0">
                <a:latin typeface="Cambria" panose="02040503050406030204" pitchFamily="18" charset="0"/>
                <a:ea typeface="Cambria" panose="02040503050406030204" pitchFamily="18" charset="0"/>
              </a:rPr>
              <a:t>reveals his deep emotional investment in the Corinthian church and his gratitude </a:t>
            </a:r>
            <a:r>
              <a:rPr lang="en-US" sz="2400" b="1" dirty="0">
                <a:latin typeface="Cambria" panose="02040503050406030204" pitchFamily="18" charset="0"/>
                <a:ea typeface="Cambria" panose="02040503050406030204" pitchFamily="18" charset="0"/>
              </a:rPr>
              <a:t>for </a:t>
            </a:r>
            <a:r>
              <a:rPr lang="en-US" sz="2400" b="1" dirty="0" smtClean="0">
                <a:latin typeface="Cambria" panose="02040503050406030204" pitchFamily="18" charset="0"/>
                <a:ea typeface="Cambria" panose="02040503050406030204" pitchFamily="18" charset="0"/>
              </a:rPr>
              <a:t>those who remained faithful </a:t>
            </a:r>
            <a:r>
              <a:rPr lang="en-US" sz="2400" b="1" dirty="0">
                <a:latin typeface="Cambria" panose="02040503050406030204" pitchFamily="18" charset="0"/>
                <a:ea typeface="Cambria" panose="02040503050406030204" pitchFamily="18" charset="0"/>
              </a:rPr>
              <a:t>to him </a:t>
            </a:r>
            <a:r>
              <a:rPr lang="en-US" sz="2400" b="1" dirty="0" smtClean="0">
                <a:latin typeface="Cambria" panose="02040503050406030204" pitchFamily="18" charset="0"/>
                <a:ea typeface="Cambria" panose="02040503050406030204" pitchFamily="18" charset="0"/>
              </a:rPr>
              <a:t>despite the </a:t>
            </a:r>
            <a:r>
              <a:rPr lang="en-US" sz="2400" b="1" dirty="0">
                <a:latin typeface="Cambria" panose="02040503050406030204" pitchFamily="18" charset="0"/>
                <a:ea typeface="Cambria" panose="02040503050406030204" pitchFamily="18" charset="0"/>
              </a:rPr>
              <a:t>opposition and criticism.</a:t>
            </a:r>
          </a:p>
        </p:txBody>
      </p:sp>
    </p:spTree>
    <p:extLst>
      <p:ext uri="{BB962C8B-B14F-4D97-AF65-F5344CB8AC3E}">
        <p14:creationId xmlns:p14="http://schemas.microsoft.com/office/powerpoint/2010/main" xmlns="" val="12839272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left)">
                                      <p:cBhvr>
                                        <p:cTn id="1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21771"/>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2:14-17</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0440" y="1066800"/>
            <a:ext cx="8553450" cy="4462760"/>
          </a:xfrm>
          <a:prstGeom prst="rect">
            <a:avLst/>
          </a:prstGeom>
          <a:noFill/>
          <a:effectLst/>
        </p:spPr>
        <p:txBody>
          <a:bodyPr wrap="square" rtlCol="0">
            <a:spAutoFit/>
          </a:bodyPr>
          <a:lstStyle/>
          <a:p>
            <a:pPr indent="457200">
              <a:spcAft>
                <a:spcPts val="1200"/>
              </a:spcAft>
            </a:pPr>
            <a:r>
              <a:rPr lang="en-US" sz="2400" b="1" dirty="0">
                <a:latin typeface="Cambria" panose="02040503050406030204" pitchFamily="18" charset="0"/>
                <a:ea typeface="Cambria" panose="02040503050406030204" pitchFamily="18" charset="0"/>
              </a:rPr>
              <a:t>As desperate as </a:t>
            </a:r>
            <a:r>
              <a:rPr lang="en-US" sz="2400" b="1" dirty="0" smtClean="0">
                <a:latin typeface="Cambria" panose="02040503050406030204" pitchFamily="18" charset="0"/>
                <a:ea typeface="Cambria" panose="02040503050406030204" pitchFamily="18" charset="0"/>
              </a:rPr>
              <a:t>Paul was </a:t>
            </a:r>
            <a:r>
              <a:rPr lang="en-US" sz="2400" b="1" dirty="0">
                <a:latin typeface="Cambria" panose="02040503050406030204" pitchFamily="18" charset="0"/>
                <a:ea typeface="Cambria" panose="02040503050406030204" pitchFamily="18" charset="0"/>
              </a:rPr>
              <a:t>to meet with and speak with </a:t>
            </a:r>
            <a:r>
              <a:rPr lang="en-US" sz="2400" b="1" dirty="0" smtClean="0">
                <a:latin typeface="Cambria" panose="02040503050406030204" pitchFamily="18" charset="0"/>
                <a:ea typeface="Cambria" panose="02040503050406030204" pitchFamily="18" charset="0"/>
              </a:rPr>
              <a:t>Titus, he </a:t>
            </a:r>
            <a:r>
              <a:rPr lang="en-US" sz="2400" b="1" dirty="0" smtClean="0">
                <a:latin typeface="Cambria" panose="02040503050406030204" pitchFamily="18" charset="0"/>
                <a:ea typeface="Cambria" panose="02040503050406030204" pitchFamily="18" charset="0"/>
              </a:rPr>
              <a:t>was transparent and sincere about his weakness in ministry at Troas. </a:t>
            </a:r>
            <a:r>
              <a:rPr lang="en-US" sz="2400" b="1" dirty="0" smtClean="0">
                <a:latin typeface="Cambria" panose="02040503050406030204" pitchFamily="18" charset="0"/>
                <a:ea typeface="Cambria" panose="02040503050406030204" pitchFamily="18" charset="0"/>
              </a:rPr>
              <a:t> Charlatans </a:t>
            </a:r>
            <a:r>
              <a:rPr lang="en-US" sz="2400" b="1" dirty="0" smtClean="0">
                <a:latin typeface="Cambria" panose="02040503050406030204" pitchFamily="18" charset="0"/>
                <a:ea typeface="Cambria" panose="02040503050406030204" pitchFamily="18" charset="0"/>
              </a:rPr>
              <a:t>don’t take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off</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their masks and let people see the real, flawed individual behind them.</a:t>
            </a:r>
          </a:p>
          <a:p>
            <a:pPr indent="457200">
              <a:spcAft>
                <a:spcPts val="1200"/>
              </a:spcAft>
            </a:pPr>
            <a:r>
              <a:rPr lang="en-US" sz="2400" b="1" dirty="0" smtClean="0">
                <a:latin typeface="Cambria" panose="02040503050406030204" pitchFamily="18" charset="0"/>
                <a:ea typeface="Cambria" panose="02040503050406030204" pitchFamily="18" charset="0"/>
              </a:rPr>
              <a:t>Paul assured the Corinthians that he was no salesman. He represented the Lord, not himself. </a:t>
            </a:r>
            <a:r>
              <a:rPr lang="en-US" sz="2400" b="1" dirty="0" smtClean="0">
                <a:latin typeface="Cambria" panose="02040503050406030204" pitchFamily="18" charset="0"/>
                <a:ea typeface="Cambria" panose="02040503050406030204" pitchFamily="18" charset="0"/>
              </a:rPr>
              <a:t> His </a:t>
            </a:r>
            <a:r>
              <a:rPr lang="en-US" sz="2400" b="1" dirty="0" smtClean="0">
                <a:latin typeface="Cambria" panose="02040503050406030204" pitchFamily="18" charset="0"/>
                <a:ea typeface="Cambria" panose="02040503050406030204" pitchFamily="18" charset="0"/>
              </a:rPr>
              <a:t>adequacy was not in his persuasive </a:t>
            </a:r>
            <a:r>
              <a:rPr lang="en-US" sz="2400" b="1" dirty="0" smtClean="0">
                <a:latin typeface="Cambria" panose="02040503050406030204" pitchFamily="18" charset="0"/>
                <a:ea typeface="Cambria" panose="02040503050406030204" pitchFamily="18" charset="0"/>
              </a:rPr>
              <a:t>words, </a:t>
            </a:r>
            <a:r>
              <a:rPr lang="en-US" sz="2400" b="1" dirty="0" smtClean="0">
                <a:latin typeface="Cambria" panose="02040503050406030204" pitchFamily="18" charset="0"/>
                <a:ea typeface="Cambria" panose="02040503050406030204" pitchFamily="18" charset="0"/>
              </a:rPr>
              <a:t>but in the authority of the One who sent him and the content of His message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Jesus </a:t>
            </a:r>
            <a:r>
              <a:rPr lang="en-US" sz="2400" b="1" dirty="0" smtClean="0">
                <a:latin typeface="Cambria" panose="02040503050406030204" pitchFamily="18" charset="0"/>
                <a:ea typeface="Cambria" panose="02040503050406030204" pitchFamily="18" charset="0"/>
              </a:rPr>
              <a:t>Christ. </a:t>
            </a:r>
          </a:p>
          <a:p>
            <a:pPr indent="457200">
              <a:spcAft>
                <a:spcPts val="1200"/>
              </a:spcAft>
            </a:pPr>
            <a:r>
              <a:rPr lang="en-US" sz="2400" b="1" dirty="0" smtClean="0">
                <a:latin typeface="Cambria" panose="02040503050406030204" pitchFamily="18" charset="0"/>
                <a:ea typeface="Cambria" panose="02040503050406030204" pitchFamily="18" charset="0"/>
              </a:rPr>
              <a:t>Paul’s words remind us that only when we serve authentically, selflessly, and sacrificially can we be sure that our ministry is being performed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the sight of God</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2:17</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22633331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228600" y="4572000"/>
            <a:ext cx="8686800" cy="1661993"/>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400" b="1" i="1" dirty="0" smtClean="0">
                <a:solidFill>
                  <a:schemeClr val="bg1"/>
                </a:solidFill>
                <a:effectLst>
                  <a:outerShdw blurRad="38100" dist="38100" dir="2700000" algn="tl">
                    <a:srgbClr val="000000">
                      <a:alpha val="43137"/>
                    </a:srgbClr>
                  </a:outerShdw>
                </a:effectLst>
                <a:latin typeface="Constantia" pitchFamily="18" charset="0"/>
              </a:rPr>
              <a:t>An Honest Evaluation </a:t>
            </a:r>
            <a:endParaRPr lang="en-US" sz="3400" b="1" i="1" dirty="0" smtClean="0">
              <a:solidFill>
                <a:schemeClr val="bg1"/>
              </a:solidFill>
              <a:effectLst>
                <a:outerShdw blurRad="38100" dist="38100" dir="2700000" algn="tl">
                  <a:srgbClr val="000000">
                    <a:alpha val="43137"/>
                  </a:srgbClr>
                </a:outerShdw>
              </a:effectLst>
              <a:latin typeface="Constantia" pitchFamily="18" charset="0"/>
            </a:endParaRPr>
          </a:p>
          <a:p>
            <a:pPr algn="ctr"/>
            <a:r>
              <a:rPr lang="en-US" sz="3400" b="1" i="1" dirty="0" smtClean="0">
                <a:solidFill>
                  <a:schemeClr val="bg1"/>
                </a:solidFill>
                <a:effectLst>
                  <a:outerShdw blurRad="38100" dist="38100" dir="2700000" algn="tl">
                    <a:srgbClr val="000000">
                      <a:alpha val="43137"/>
                    </a:srgbClr>
                  </a:outerShdw>
                </a:effectLst>
                <a:latin typeface="Constantia" pitchFamily="18" charset="0"/>
              </a:rPr>
              <a:t>of </a:t>
            </a:r>
          </a:p>
          <a:p>
            <a:pPr algn="ctr"/>
            <a:r>
              <a:rPr lang="en-US" sz="3400" b="1" i="1" dirty="0" smtClean="0">
                <a:solidFill>
                  <a:schemeClr val="bg1"/>
                </a:solidFill>
                <a:effectLst>
                  <a:outerShdw blurRad="38100" dist="38100" dir="2700000" algn="tl">
                    <a:srgbClr val="000000">
                      <a:alpha val="43137"/>
                    </a:srgbClr>
                  </a:outerShdw>
                </a:effectLst>
                <a:latin typeface="Constantia" pitchFamily="18" charset="0"/>
              </a:rPr>
              <a:t>Our </a:t>
            </a:r>
            <a:r>
              <a:rPr lang="en-US" sz="3400" b="1" i="1" dirty="0" smtClean="0">
                <a:solidFill>
                  <a:schemeClr val="bg1"/>
                </a:solidFill>
                <a:effectLst>
                  <a:outerShdw blurRad="38100" dist="38100" dir="2700000" algn="tl">
                    <a:srgbClr val="000000">
                      <a:alpha val="43137"/>
                    </a:srgbClr>
                  </a:outerShdw>
                </a:effectLst>
                <a:latin typeface="Constantia" pitchFamily="18" charset="0"/>
              </a:rPr>
              <a:t>Own Ministries</a:t>
            </a:r>
            <a:endParaRPr lang="en-US" sz="3400" b="1" i="1"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Honest evaluation</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057275"/>
            <a:ext cx="8610600" cy="5509200"/>
          </a:xfrm>
          <a:prstGeom prst="rect">
            <a:avLst/>
          </a:prstGeom>
          <a:noFill/>
          <a:effectLst/>
        </p:spPr>
        <p:txBody>
          <a:bodyPr wrap="square" rtlCol="0">
            <a:spAutoFit/>
          </a:bodyPr>
          <a:lstStyle/>
          <a:p>
            <a:pPr indent="457200">
              <a:tabLst>
                <a:tab pos="457200" algn="l"/>
              </a:tabLst>
            </a:pPr>
            <a:r>
              <a:rPr lang="en-US" sz="2400" b="1" dirty="0">
                <a:latin typeface="Cambria" panose="02040503050406030204" pitchFamily="18" charset="0"/>
                <a:ea typeface="Cambria" panose="02040503050406030204" pitchFamily="18" charset="0"/>
              </a:rPr>
              <a:t>In </a:t>
            </a:r>
            <a:r>
              <a:rPr lang="en-US" sz="2400" b="1" dirty="0" smtClean="0">
                <a:latin typeface="Cambria" panose="02040503050406030204" pitchFamily="18" charset="0"/>
                <a:ea typeface="Cambria" panose="02040503050406030204" pitchFamily="18" charset="0"/>
              </a:rPr>
              <a:t>closing,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a:t>
            </a:r>
            <a:r>
              <a:rPr lang="en-US" sz="2400" b="1" dirty="0" smtClean="0">
                <a:latin typeface="Cambria" panose="02040503050406030204" pitchFamily="18" charset="0"/>
                <a:ea typeface="Cambria" panose="02040503050406030204" pitchFamily="18" charset="0"/>
              </a:rPr>
              <a:t>says</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400" b="1" dirty="0" smtClean="0">
                <a:latin typeface="Cambria" panose="02040503050406030204" pitchFamily="18" charset="0"/>
                <a:ea typeface="Cambria" panose="02040503050406030204" pitchFamily="18" charset="0"/>
              </a:rPr>
              <a:t>Now </a:t>
            </a:r>
            <a:r>
              <a:rPr lang="en-US" sz="2400" b="1" dirty="0" smtClean="0">
                <a:latin typeface="Cambria" panose="02040503050406030204" pitchFamily="18" charset="0"/>
                <a:ea typeface="Cambria" panose="02040503050406030204" pitchFamily="18" charset="0"/>
              </a:rPr>
              <a:t>that we have looked into some of Paul’s ministry struggles, fears, worries, concerns and </a:t>
            </a:r>
            <a:r>
              <a:rPr lang="en-US" sz="2400" b="1" dirty="0" smtClean="0">
                <a:latin typeface="Cambria" panose="02040503050406030204" pitchFamily="18" charset="0"/>
                <a:ea typeface="Cambria" panose="02040503050406030204" pitchFamily="18" charset="0"/>
              </a:rPr>
              <a:t>failing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400" b="1" dirty="0" smtClean="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Let’s do a self-exam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of our own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ministries,</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by focusing on </a:t>
            </a:r>
            <a:r>
              <a:rPr lang="en-US" sz="2400" b="1" i="1" u="sng" dirty="0" smtClean="0">
                <a:latin typeface="Cambria" panose="02040503050406030204" pitchFamily="18" charset="0"/>
                <a:ea typeface="Cambria" panose="02040503050406030204" pitchFamily="18" charset="0"/>
              </a:rPr>
              <a:t>four</a:t>
            </a:r>
            <a:r>
              <a:rPr lang="en-US" sz="2400" b="1" dirty="0" smtClean="0">
                <a:latin typeface="Cambria" panose="02040503050406030204" pitchFamily="18" charset="0"/>
                <a:ea typeface="Cambria" panose="02040503050406030204" pitchFamily="18" charset="0"/>
              </a:rPr>
              <a:t> crucial categories and questions about our dependence on God, victory in Christ, witness to the world, and authentic ministry.</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57150" algn="l"/>
                <a:tab pos="171450" algn="l"/>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Our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dependence on God.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Are </a:t>
            </a:r>
            <a:r>
              <a:rPr lang="en-US" sz="2400" b="1" dirty="0" smtClean="0">
                <a:latin typeface="Cambria" panose="02040503050406030204" pitchFamily="18" charset="0"/>
                <a:ea typeface="Cambria" panose="02040503050406030204" pitchFamily="18" charset="0"/>
              </a:rPr>
              <a:t>you really depending on God.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Are you waiting on Him or rushing Him?</a:t>
            </a:r>
          </a:p>
          <a:p>
            <a:pPr indent="457200">
              <a:tabLst>
                <a:tab pos="57150" algn="l"/>
                <a:tab pos="171450"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57150" algn="l"/>
                <a:tab pos="171450" algn="l"/>
                <a:tab pos="457200" algn="l"/>
              </a:tabLst>
            </a:pPr>
            <a:r>
              <a:rPr lang="en-US" sz="2400" b="1" dirty="0" smtClean="0">
                <a:latin typeface="Cambria" panose="02040503050406030204" pitchFamily="18" charset="0"/>
                <a:ea typeface="Cambria" panose="02040503050406030204" pitchFamily="18" charset="0"/>
              </a:rPr>
              <a:t>When He doesn’t come in your timeframe, do you take matters into your own hands and run ahead of Him?	</a:t>
            </a:r>
          </a:p>
          <a:p>
            <a:pPr indent="457200">
              <a:tabLst>
                <a:tab pos="57150" algn="l"/>
                <a:tab pos="171450" algn="l"/>
                <a:tab pos="457200" algn="l"/>
              </a:tabLst>
            </a:pPr>
            <a:endParaRPr lang="en-US" sz="1000" b="1" dirty="0">
              <a:latin typeface="Cambria" panose="02040503050406030204" pitchFamily="18" charset="0"/>
              <a:ea typeface="Cambria" panose="02040503050406030204" pitchFamily="18" charset="0"/>
            </a:endParaRPr>
          </a:p>
          <a:p>
            <a:pPr indent="457200">
              <a:tabLst>
                <a:tab pos="57150" algn="l"/>
                <a:tab pos="171450" algn="l"/>
                <a:tab pos="457200" algn="l"/>
              </a:tabLst>
            </a:pPr>
            <a:r>
              <a:rPr lang="en-US" sz="2400" b="1" dirty="0" smtClean="0">
                <a:latin typeface="Cambria" panose="02040503050406030204" pitchFamily="18" charset="0"/>
                <a:ea typeface="Cambria" panose="02040503050406030204" pitchFamily="18" charset="0"/>
              </a:rPr>
              <a:t>Sometimes God tests our dependence on Him in order to strengthen and deepen that virtue in our lives. </a:t>
            </a:r>
            <a:endParaRPr lang="en-US" sz="12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91352" y="112343"/>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honest evaluation</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91352" y="1142999"/>
            <a:ext cx="8663595" cy="5509200"/>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This might mean impressing His will upon our hearts to test our go-for-broke obedience.  Or it may mean letting you wait for His guidance for what may seem like a long time. </a:t>
            </a:r>
            <a:endParaRPr lang="en-US" sz="2400" b="1" i="1" dirty="0" smtClean="0">
              <a:latin typeface="Cambria" panose="02040503050406030204" pitchFamily="18" charset="0"/>
              <a:ea typeface="Cambria" panose="02040503050406030204" pitchFamily="18" charset="0"/>
            </a:endParaRP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Both the voice of God and the silence of God can teach us to depend on Him.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Our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victory in Christ.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If </a:t>
            </a:r>
            <a:r>
              <a:rPr lang="en-US" sz="2400" b="1" dirty="0" smtClean="0">
                <a:latin typeface="Cambria" panose="02040503050406030204" pitchFamily="18" charset="0"/>
                <a:ea typeface="Cambria" panose="02040503050406030204" pitchFamily="18" charset="0"/>
              </a:rPr>
              <a:t>you were to watch a </a:t>
            </a:r>
            <a:r>
              <a:rPr lang="en-US" sz="2400" b="1" dirty="0">
                <a:latin typeface="Cambria" panose="02040503050406030204" pitchFamily="18" charset="0"/>
                <a:ea typeface="Cambria" panose="02040503050406030204" pitchFamily="18" charset="0"/>
              </a:rPr>
              <a:t>exposé </a:t>
            </a:r>
            <a:r>
              <a:rPr lang="en-US" sz="2400" b="1" dirty="0" smtClean="0">
                <a:latin typeface="Cambria" panose="02040503050406030204" pitchFamily="18" charset="0"/>
                <a:ea typeface="Cambria" panose="02040503050406030204" pitchFamily="18" charset="0"/>
              </a:rPr>
              <a:t>of your life, would it describe somebody victorious over doubt, fear, hypocrisy, pride, and sin?</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Or, </a:t>
            </a:r>
            <a:r>
              <a:rPr lang="en-US" sz="2400" b="1" dirty="0" smtClean="0">
                <a:latin typeface="Cambria" panose="02040503050406030204" pitchFamily="18" charset="0"/>
                <a:ea typeface="Cambria" panose="02040503050406030204" pitchFamily="18" charset="0"/>
              </a:rPr>
              <a:t>would it portray a despondent, defeated, less-than effective Christian wavering between activity and passivity?</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If Christ’s power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always leads us in triumph</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2:14</a:t>
            </a:r>
            <a:r>
              <a:rPr lang="en-US" sz="2400" b="1" dirty="0" smtClean="0">
                <a:latin typeface="Cambria" panose="02040503050406030204" pitchFamily="18" charset="0"/>
                <a:ea typeface="Cambria" panose="02040503050406030204" pitchFamily="18" charset="0"/>
              </a:rPr>
              <a:t>), could it be that </a:t>
            </a:r>
            <a:r>
              <a:rPr lang="en-US" sz="2400" b="1" dirty="0" smtClean="0">
                <a:latin typeface="Cambria" panose="02040503050406030204" pitchFamily="18" charset="0"/>
                <a:ea typeface="Cambria" panose="02040503050406030204" pitchFamily="18" charset="0"/>
              </a:rPr>
              <a:t>you are </a:t>
            </a:r>
            <a:r>
              <a:rPr lang="en-US" sz="2400" b="1" dirty="0" smtClean="0">
                <a:latin typeface="Cambria" panose="02040503050406030204" pitchFamily="18" charset="0"/>
                <a:ea typeface="Cambria" panose="02040503050406030204" pitchFamily="18" charset="0"/>
              </a:rPr>
              <a:t>been either following somebody else’s parade or trying to lead your own?</a:t>
            </a:r>
            <a:endParaRPr lang="en-US" sz="1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1108098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91352" y="112343"/>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honest evaluation </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91352" y="1143001"/>
            <a:ext cx="8663595" cy="4770537"/>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Have you committed yourself to God as a living sacrifice, voluntarily surrendering your body, your mind, your heart, and your will to Him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Romans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12:1-2</a:t>
            </a:r>
            <a:r>
              <a:rPr lang="en-US" sz="2400" b="1" dirty="0" smtClean="0">
                <a:latin typeface="Cambria" panose="02040503050406030204" pitchFamily="18" charset="0"/>
                <a:ea typeface="Cambria" panose="02040503050406030204" pitchFamily="18" charset="0"/>
              </a:rPr>
              <a:t>)?</a:t>
            </a:r>
          </a:p>
          <a:p>
            <a:pPr indent="457200">
              <a:tabLst>
                <a:tab pos="457200" algn="l"/>
              </a:tabLst>
            </a:pPr>
            <a:endParaRPr lang="en-US" sz="1000" b="1" i="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If not, what’s keeping you from doing that right now?</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Our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witness to the world.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How </a:t>
            </a:r>
            <a:r>
              <a:rPr lang="en-US" sz="2400" b="1" dirty="0" smtClean="0">
                <a:latin typeface="Cambria" panose="02040503050406030204" pitchFamily="18" charset="0"/>
                <a:ea typeface="Cambria" panose="02040503050406030204" pitchFamily="18" charset="0"/>
              </a:rPr>
              <a:t>do you smell to those around you? </a:t>
            </a:r>
            <a:r>
              <a:rPr lang="en-US" sz="2400" b="1" dirty="0" smtClean="0">
                <a:latin typeface="Cambria" panose="02040503050406030204" pitchFamily="18" charset="0"/>
                <a:ea typeface="Cambria" panose="02040503050406030204" pitchFamily="18" charset="0"/>
              </a:rPr>
              <a:t> Not </a:t>
            </a:r>
            <a:r>
              <a:rPr lang="en-US" sz="2400" b="1" dirty="0" smtClean="0">
                <a:latin typeface="Cambria" panose="02040503050406030204" pitchFamily="18" charset="0"/>
                <a:ea typeface="Cambria" panose="02040503050406030204" pitchFamily="18" charset="0"/>
              </a:rPr>
              <a:t>based on your cologne or perfume, are you exuding the scent of sin or the aroma of the Savior?</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Christ-like </a:t>
            </a:r>
            <a:r>
              <a:rPr lang="en-US" sz="2400" b="1" dirty="0" smtClean="0">
                <a:latin typeface="Cambria" panose="02040503050406030204" pitchFamily="18" charset="0"/>
                <a:ea typeface="Cambria" panose="02040503050406030204" pitchFamily="18" charset="0"/>
              </a:rPr>
              <a:t>character has an unmistakable fragrance.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It will attract those God has prepared to hear and receive His good news, and drive away those whose heart have been hardened to His good </a:t>
            </a:r>
            <a:r>
              <a:rPr lang="en-US" sz="2400" b="1" dirty="0" smtClean="0">
                <a:latin typeface="Cambria" panose="02040503050406030204" pitchFamily="18" charset="0"/>
                <a:ea typeface="Cambria" panose="02040503050406030204" pitchFamily="18" charset="0"/>
              </a:rPr>
              <a:t>news.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1243548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91352" y="112343"/>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Honest Evaluation</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91352" y="1143000"/>
            <a:ext cx="8663595" cy="5139869"/>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While </a:t>
            </a:r>
            <a:r>
              <a:rPr lang="en-US" sz="2400" b="1" dirty="0" smtClean="0">
                <a:latin typeface="Cambria" panose="02040503050406030204" pitchFamily="18" charset="0"/>
                <a:ea typeface="Cambria" panose="02040503050406030204" pitchFamily="18" charset="0"/>
              </a:rPr>
              <a:t>how others response is up to the Lord.  No believer wants to be responsible for driving an unbeliever away from Christ.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But when our testimony says one thing and our behavior puts off a putrid odor that points to something </a:t>
            </a:r>
            <a:r>
              <a:rPr lang="en-US" sz="2400" b="1" dirty="0" smtClean="0">
                <a:latin typeface="Cambria" panose="02040503050406030204" pitchFamily="18" charset="0"/>
                <a:ea typeface="Cambria" panose="02040503050406030204" pitchFamily="18" charset="0"/>
              </a:rPr>
              <a:t>else, that is </a:t>
            </a:r>
            <a:r>
              <a:rPr lang="en-US" sz="2400" b="1" dirty="0" smtClean="0">
                <a:latin typeface="Cambria" panose="02040503050406030204" pitchFamily="18" charset="0"/>
                <a:ea typeface="Cambria" panose="02040503050406030204" pitchFamily="18" charset="0"/>
              </a:rPr>
              <a:t>what we do.  </a:t>
            </a:r>
            <a:endParaRPr lang="en-US" sz="2400" b="1" dirty="0">
              <a:latin typeface="Cambria" panose="02040503050406030204" pitchFamily="18" charset="0"/>
              <a:ea typeface="Cambria" panose="02040503050406030204" pitchFamily="18" charset="0"/>
            </a:endParaRP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FOURTH</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Our authentic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ministry.  </a:t>
            </a:r>
            <a:r>
              <a:rPr lang="en-US" sz="2400" b="1" dirty="0" smtClean="0">
                <a:latin typeface="Cambria" panose="02040503050406030204" pitchFamily="18" charset="0"/>
                <a:ea typeface="Cambria" panose="02040503050406030204" pitchFamily="18" charset="0"/>
              </a:rPr>
              <a:t>Now </a:t>
            </a:r>
            <a:r>
              <a:rPr lang="en-US" sz="2400" b="1" dirty="0" smtClean="0">
                <a:latin typeface="Cambria" panose="02040503050406030204" pitchFamily="18" charset="0"/>
                <a:ea typeface="Cambria" panose="02040503050406030204" pitchFamily="18" charset="0"/>
              </a:rPr>
              <a:t>days, people can spot charlatans and fakes pretty well.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 We are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use</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to politicians grinning while lying through their teeth.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We’ve seen TV preachers rail against immorality, right up until they get caught. </a:t>
            </a:r>
            <a:r>
              <a:rPr lang="en-US" sz="2400" b="1" dirty="0" smtClean="0">
                <a:latin typeface="Cambria" panose="02040503050406030204" pitchFamily="18" charset="0"/>
                <a:ea typeface="Cambria" panose="02040503050406030204" pitchFamily="18" charset="0"/>
              </a:rPr>
              <a:t>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0904287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91352" y="112343"/>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Honest Evaluation</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83181" y="1143000"/>
            <a:ext cx="8663595" cy="5293757"/>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We’ve learned how to resist the high-pressure pitches from salesmen bent on taking our money. </a:t>
            </a:r>
            <a:endParaRPr lang="en-US" sz="2400" b="1" dirty="0">
              <a:latin typeface="Cambria" panose="02040503050406030204" pitchFamily="18" charset="0"/>
              <a:ea typeface="Cambria" panose="02040503050406030204" pitchFamily="18" charset="0"/>
            </a:endParaRP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It’s only by modeling sincere authenticity can Christians counter this culture of posers and wannabes.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Is being real one of your priorities? </a:t>
            </a:r>
            <a:r>
              <a:rPr lang="en-US" sz="2400" b="1" dirty="0" smtClean="0">
                <a:latin typeface="Cambria" panose="02040503050406030204" pitchFamily="18" charset="0"/>
                <a:ea typeface="Cambria" panose="02040503050406030204" pitchFamily="18" charset="0"/>
              </a:rPr>
              <a:t> Do </a:t>
            </a:r>
            <a:r>
              <a:rPr lang="en-US" sz="2400" b="1" dirty="0" smtClean="0">
                <a:latin typeface="Cambria" panose="02040503050406030204" pitchFamily="18" charset="0"/>
                <a:ea typeface="Cambria" panose="02040503050406030204" pitchFamily="18" charset="0"/>
              </a:rPr>
              <a:t>you let people in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on</a:t>
            </a:r>
            <a:r>
              <a:rPr lang="en-US" sz="2400" b="1" dirty="0" smtClean="0">
                <a:latin typeface="Cambria" panose="02040503050406030204" pitchFamily="18" charset="0"/>
                <a:ea typeface="Cambria" panose="02040503050406030204" pitchFamily="18" charset="0"/>
              </a:rPr>
              <a:t> your </a:t>
            </a:r>
            <a:r>
              <a:rPr lang="en-US" sz="2400" b="1" dirty="0" smtClean="0">
                <a:latin typeface="Cambria" panose="02040503050406030204" pitchFamily="18" charset="0"/>
                <a:ea typeface="Cambria" panose="02040503050406030204" pitchFamily="18" charset="0"/>
              </a:rPr>
              <a:t>weakness as well as your strengths? </a:t>
            </a:r>
            <a:r>
              <a:rPr lang="en-US" sz="2400" b="1" dirty="0" smtClean="0">
                <a:latin typeface="Cambria" panose="02040503050406030204" pitchFamily="18" charset="0"/>
                <a:ea typeface="Cambria" panose="02040503050406030204" pitchFamily="18" charset="0"/>
              </a:rPr>
              <a:t> Do </a:t>
            </a:r>
            <a:r>
              <a:rPr lang="en-US" sz="2400" b="1" dirty="0" smtClean="0">
                <a:latin typeface="Cambria" panose="02040503050406030204" pitchFamily="18" charset="0"/>
                <a:ea typeface="Cambria" panose="02040503050406030204" pitchFamily="18" charset="0"/>
              </a:rPr>
              <a:t>you exhibit vulnerabilities or do you conceal them with showmanship?</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Authenticity mean coming to grips with who you are and being transparent about what your life is like beneath its polished exterior.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It can be painful and it is always risky to be real, but that’s how we deeply impact others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1Thes</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2:8</a:t>
            </a:r>
            <a:r>
              <a:rPr lang="en-US" sz="2400" b="1" dirty="0" smtClean="0">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a:p>
            <a:pPr indent="457200">
              <a:tabLst>
                <a:tab pos="457200" algn="l"/>
              </a:tabLst>
            </a:pP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0414330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91352" y="112343"/>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Honest Evaluation</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91352" y="1143000"/>
            <a:ext cx="8663595" cy="4247317"/>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So, </a:t>
            </a:r>
            <a:r>
              <a:rPr lang="en-US" sz="2400" b="1" dirty="0" smtClean="0">
                <a:latin typeface="Cambria" panose="02040503050406030204" pitchFamily="18" charset="0"/>
                <a:ea typeface="Cambria" panose="02040503050406030204" pitchFamily="18" charset="0"/>
              </a:rPr>
              <a:t>as you reflect </a:t>
            </a:r>
            <a:r>
              <a:rPr lang="en-US" sz="2400" b="1" dirty="0" smtClean="0">
                <a:latin typeface="Cambria" panose="02040503050406030204" pitchFamily="18" charset="0"/>
                <a:ea typeface="Cambria" panose="02040503050406030204" pitchFamily="18" charset="0"/>
              </a:rPr>
              <a:t>upon </a:t>
            </a:r>
            <a:r>
              <a:rPr lang="en-US" sz="2400" b="1" dirty="0" smtClean="0">
                <a:latin typeface="Cambria" panose="02040503050406030204" pitchFamily="18" charset="0"/>
                <a:ea typeface="Cambria" panose="02040503050406030204" pitchFamily="18" charset="0"/>
              </a:rPr>
              <a:t>and answer the questions here, ask yourself if your relationship with the Lord has bottomed out at a superficial level. </a:t>
            </a:r>
            <a:endParaRPr lang="en-US" sz="2400" b="1" dirty="0">
              <a:latin typeface="Cambria" panose="02040503050406030204" pitchFamily="18" charset="0"/>
              <a:ea typeface="Cambria" panose="02040503050406030204" pitchFamily="18" charset="0"/>
            </a:endParaRP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Thankfully, God always leads in triumph, so he always leads His children into a deeper relationship with him. </a:t>
            </a:r>
            <a:r>
              <a:rPr lang="en-US" sz="2400" b="1" dirty="0" smtClean="0">
                <a:latin typeface="Cambria" panose="02040503050406030204" pitchFamily="18" charset="0"/>
                <a:ea typeface="Cambria" panose="02040503050406030204" pitchFamily="18" charset="0"/>
              </a:rPr>
              <a:t> If </a:t>
            </a:r>
            <a:r>
              <a:rPr lang="en-US" sz="2400" b="1" dirty="0">
                <a:latin typeface="Cambria" panose="02040503050406030204" pitchFamily="18" charset="0"/>
                <a:ea typeface="Cambria" panose="02040503050406030204" pitchFamily="18" charset="0"/>
              </a:rPr>
              <a:t>you want a deeper more meaningful relationship just ask Him. </a:t>
            </a:r>
            <a:endParaRPr lang="en-US" sz="2400" b="1" dirty="0" smtClean="0">
              <a:latin typeface="Cambria" panose="02040503050406030204" pitchFamily="18" charset="0"/>
              <a:ea typeface="Cambria" panose="02040503050406030204" pitchFamily="18" charset="0"/>
            </a:endParaRP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Today, </a:t>
            </a:r>
            <a:r>
              <a:rPr lang="en-US" sz="2400" b="1" dirty="0" smtClean="0">
                <a:latin typeface="Cambria" panose="02040503050406030204" pitchFamily="18" charset="0"/>
                <a:ea typeface="Cambria" panose="02040503050406030204" pitchFamily="18" charset="0"/>
              </a:rPr>
              <a:t>God is seeking humble, sincere, authentic servants to advance His kingdom into </a:t>
            </a:r>
            <a:r>
              <a:rPr lang="en-US" sz="2400" b="1" dirty="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future.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Will you answer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Call</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8856825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447800" y="914400"/>
            <a:ext cx="6172200" cy="5350042"/>
          </a:xfrm>
          <a:prstGeom prst="rect">
            <a:avLst/>
          </a:prstGeom>
          <a:ln>
            <a:noFill/>
          </a:ln>
          <a:effectLst>
            <a:outerShdw blurRad="190500" algn="tl" rotWithShape="0">
              <a:srgbClr val="000000">
                <a:alpha val="70000"/>
              </a:srgbClr>
            </a:outerShdw>
          </a:effectLst>
        </p:spPr>
      </p:pic>
      <p:pic>
        <p:nvPicPr>
          <p:cNvPr id="6" name="Picture 5" descr="Photo of Jesus2.jpg"/>
          <p:cNvPicPr>
            <a:picLocks noChangeAspect="1"/>
          </p:cNvPicPr>
          <p:nvPr/>
        </p:nvPicPr>
        <p:blipFill>
          <a:blip r:embed="rId3" cstate="print"/>
          <a:srcRect t="2051" b="14872"/>
          <a:stretch>
            <a:fillRect/>
          </a:stretch>
        </p:blipFill>
        <p:spPr>
          <a:xfrm>
            <a:off x="1371600" y="228600"/>
            <a:ext cx="6324600" cy="6409592"/>
          </a:xfrm>
          <a:prstGeom prst="rect">
            <a:avLst/>
          </a:prstGeom>
          <a:ln>
            <a:noFill/>
          </a:ln>
          <a:effectLst>
            <a:outerShdw blurRad="190500" algn="tl" rotWithShape="0">
              <a:srgbClr val="000000">
                <a:alpha val="70000"/>
              </a:srgbClr>
            </a:outerShdw>
          </a:effectLst>
        </p:spPr>
      </p:pic>
      <p:sp>
        <p:nvSpPr>
          <p:cNvPr id="5" name="TextBox 4"/>
          <p:cNvSpPr txBox="1"/>
          <p:nvPr/>
        </p:nvSpPr>
        <p:spPr>
          <a:xfrm>
            <a:off x="609600" y="5562600"/>
            <a:ext cx="7848600" cy="584775"/>
          </a:xfrm>
          <a:prstGeom prst="rect">
            <a:avLst/>
          </a:prstGeom>
          <a:noFill/>
          <a:effectLst>
            <a:outerShdw blurRad="12700" dist="25400" dir="19200000" algn="bl" rotWithShape="0">
              <a:schemeClr val="tx1"/>
            </a:outerShdw>
          </a:effectLst>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“What’s That Small”</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par>
                          <p:cTn id="12" fill="hold">
                            <p:stCondLst>
                              <p:cond delay="6000"/>
                            </p:stCondLst>
                            <p:childTnLst>
                              <p:par>
                                <p:cTn id="13" presetID="22" presetClass="entr" presetSubtype="8"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CF2D4"/>
        </a:solidFill>
        <a:effectLst/>
      </p:bgPr>
    </p:bg>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349BA6"/>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28 February 2024</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Second Corinthians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631763"/>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a:t>
            </a:r>
            <a:r>
              <a:rPr lang="en-US" sz="3000" b="1" dirty="0" err="1" smtClean="0">
                <a:solidFill>
                  <a:srgbClr val="FF0000"/>
                </a:solidFill>
                <a:latin typeface="Britannic Bold" pitchFamily="34" charset="0"/>
              </a:rPr>
              <a:t>NKJV</a:t>
            </a:r>
            <a:r>
              <a:rPr lang="en-US" sz="3000" b="1" dirty="0" smtClean="0">
                <a:solidFill>
                  <a:srgbClr val="FF0000"/>
                </a:solidFill>
                <a:latin typeface="Britannic Bold" pitchFamily="34" charset="0"/>
              </a:rPr>
              <a:t> and in one other versions of the Bible, i.e., </a:t>
            </a:r>
            <a:r>
              <a:rPr lang="en-US" sz="3000" b="1" dirty="0" err="1" smtClean="0">
                <a:solidFill>
                  <a:srgbClr val="FF0000"/>
                </a:solidFill>
                <a:latin typeface="Britannic Bold" pitchFamily="34" charset="0"/>
              </a:rPr>
              <a:t>KJV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NRSV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NIV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CEV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etc</a:t>
            </a:r>
            <a:r>
              <a:rPr lang="en-US" sz="3000" b="1" dirty="0" smtClean="0">
                <a:solidFill>
                  <a:srgbClr val="FF0000"/>
                </a:solidFill>
                <a:latin typeface="Britannic Bold" pitchFamily="34" charset="0"/>
              </a:rPr>
              <a:t>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3:1 – 18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“A New Covenant Kind of Ministry” </a:t>
            </a:r>
            <a:endParaRPr lang="en-US" sz="2800" b="1" dirty="0">
              <a:solidFill>
                <a:prstClr val="black"/>
              </a:solidFill>
              <a:latin typeface="Cambria" pitchFamily="18" charset="0"/>
            </a:endParaRPr>
          </a:p>
          <a:p>
            <a:pPr marL="457200" algn="ctr">
              <a:spcAft>
                <a:spcPts val="2400"/>
              </a:spcAft>
            </a:pPr>
            <a:r>
              <a:rPr lang="en-US" sz="3600" b="1" dirty="0" smtClean="0">
                <a:solidFill>
                  <a:prstClr val="black"/>
                </a:solidFill>
                <a:effectLst>
                  <a:outerShdw blurRad="38100" dist="38100" dir="2700000" algn="tl">
                    <a:srgbClr val="000000">
                      <a:alpha val="43137"/>
                    </a:srgbClr>
                  </a:outerShdw>
                </a:effectLst>
                <a:latin typeface="Cambria" pitchFamily="18" charset="0"/>
              </a:rPr>
              <a:t>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2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2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2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7" name="TextBox 16"/>
          <p:cNvSpPr txBox="1"/>
          <p:nvPr/>
        </p:nvSpPr>
        <p:spPr>
          <a:xfrm rot="21445311">
            <a:off x="692288" y="3075509"/>
            <a:ext cx="5646803" cy="461665"/>
          </a:xfrm>
          <a:prstGeom prst="rect">
            <a:avLst/>
          </a:prstGeom>
          <a:noFill/>
        </p:spPr>
        <p:txBody>
          <a:bodyPr wrap="square" rtlCol="0">
            <a:spAutoFit/>
          </a:bodyPr>
          <a:lstStyle/>
          <a:p>
            <a:pPr algn="ctr"/>
            <a:r>
              <a:rPr lang="en-US" sz="24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What’s That Smell? - 2:12-17</a:t>
            </a:r>
            <a:endParaRPr lang="en-US" sz="24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6268041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313765" y="1143000"/>
            <a:ext cx="8686800" cy="5424562"/>
          </a:xfrm>
          <a:prstGeom prst="rect">
            <a:avLst/>
          </a:prstGeom>
          <a:noFill/>
          <a:effectLst/>
        </p:spPr>
        <p:txBody>
          <a:bodyPr wrap="square" rtlCol="0">
            <a:spAutoFit/>
          </a:bodyPr>
          <a:lstStyle/>
          <a:p>
            <a:pPr indent="457200"/>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opens </a:t>
            </a:r>
            <a:r>
              <a:rPr lang="en-US" sz="2350" b="1" dirty="0" smtClean="0">
                <a:latin typeface="Cambria" panose="02040503050406030204" pitchFamily="18" charset="0"/>
                <a:ea typeface="Cambria" panose="02040503050406030204" pitchFamily="18" charset="0"/>
              </a:rPr>
              <a:t>our study by reminding us of Paul’s literary works he says … “Paul’s writings swell with profound and practical theology.   </a:t>
            </a:r>
          </a:p>
          <a:p>
            <a:pPr indent="457200"/>
            <a:endParaRPr lang="en-US" sz="1000" b="1" dirty="0">
              <a:latin typeface="Cambria" panose="02040503050406030204" pitchFamily="18" charset="0"/>
              <a:ea typeface="Cambria" panose="02040503050406030204" pitchFamily="18" charset="0"/>
            </a:endParaRPr>
          </a:p>
          <a:p>
            <a:pPr indent="457200">
              <a:tabLst>
                <a:tab pos="457200" algn="l"/>
                <a:tab pos="627063"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Deep</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Rich</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Fascinating</a:t>
            </a:r>
            <a:r>
              <a:rPr lang="en-US" sz="2350" b="1" dirty="0" smtClean="0">
                <a:latin typeface="Cambria" panose="02040503050406030204" pitchFamily="18" charset="0"/>
                <a:ea typeface="Cambria" panose="02040503050406030204" pitchFamily="18" charset="0"/>
              </a:rPr>
              <a:t> </a:t>
            </a:r>
            <a:r>
              <a:rPr lang="en-US" sz="2350" b="1" i="1" dirty="0" smtClean="0">
                <a:latin typeface="Cambria" panose="02040503050406030204" pitchFamily="18" charset="0"/>
                <a:ea typeface="Cambria" panose="02040503050406030204" pitchFamily="18" charset="0"/>
              </a:rPr>
              <a:t>and</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Transforming</a:t>
            </a:r>
            <a:r>
              <a:rPr lang="en-US" sz="2350" b="1" dirty="0" smtClean="0">
                <a:latin typeface="Cambria" panose="02040503050406030204" pitchFamily="18" charset="0"/>
                <a:ea typeface="Cambria" panose="02040503050406030204" pitchFamily="18" charset="0"/>
              </a:rPr>
              <a: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the doctrinal length, breadth, height, and depth of his writings can capture and keep the attention of devoted Bible scholars for decades. </a:t>
            </a:r>
            <a:endParaRPr lang="en-US" sz="2350" b="1" i="1" dirty="0" smtClean="0">
              <a:latin typeface="Cambria" panose="02040503050406030204" pitchFamily="18" charset="0"/>
              <a:ea typeface="Cambria" panose="02040503050406030204" pitchFamily="18" charset="0"/>
            </a:endParaRPr>
          </a:p>
          <a:p>
            <a:pPr indent="457200">
              <a:tabLst>
                <a:tab pos="457200" algn="l"/>
                <a:tab pos="627063"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So when we read Paul’s writings, we will find more than weighty theology. </a:t>
            </a:r>
            <a:r>
              <a:rPr lang="en-US" sz="2350" b="1" dirty="0" smtClean="0">
                <a:latin typeface="Cambria" panose="02040503050406030204" pitchFamily="18" charset="0"/>
                <a:ea typeface="Cambria" panose="02040503050406030204" pitchFamily="18" charset="0"/>
              </a:rPr>
              <a:t> We </a:t>
            </a:r>
            <a:r>
              <a:rPr lang="en-US" sz="2350" b="1" dirty="0" smtClean="0">
                <a:latin typeface="Cambria" panose="02040503050406030204" pitchFamily="18" charset="0"/>
                <a:ea typeface="Cambria" panose="02040503050406030204" pitchFamily="18" charset="0"/>
              </a:rPr>
              <a:t>will see authentic humanity. </a:t>
            </a:r>
          </a:p>
          <a:p>
            <a:pPr indent="457200">
              <a:tabLst>
                <a:tab pos="457200" algn="l"/>
                <a:tab pos="627063" algn="l"/>
              </a:tabLst>
            </a:pPr>
            <a:endParaRPr lang="en-US" sz="1000" b="1" dirty="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In Paul’s </a:t>
            </a:r>
            <a:r>
              <a:rPr lang="en-US" sz="2350" b="1" dirty="0" smtClean="0">
                <a:latin typeface="Cambria" panose="02040503050406030204" pitchFamily="18" charset="0"/>
                <a:ea typeface="Cambria" panose="02040503050406030204" pitchFamily="18" charset="0"/>
              </a:rPr>
              <a:t>writings, </a:t>
            </a:r>
            <a:r>
              <a:rPr lang="en-US" sz="2350" b="1" dirty="0" smtClean="0">
                <a:latin typeface="Cambria" panose="02040503050406030204" pitchFamily="18" charset="0"/>
                <a:ea typeface="Cambria" panose="02040503050406030204" pitchFamily="18" charset="0"/>
              </a:rPr>
              <a:t>we see not only divine revelation and epic truths, but words wrought in conflict, hardship and struggle. </a:t>
            </a:r>
            <a:endParaRPr lang="en-US" sz="2350" b="1" i="1" dirty="0" smtClean="0">
              <a:latin typeface="Cambria" panose="02040503050406030204" pitchFamily="18" charset="0"/>
              <a:ea typeface="Cambria" panose="02040503050406030204" pitchFamily="18" charset="0"/>
            </a:endParaRPr>
          </a:p>
          <a:p>
            <a:pPr indent="457200">
              <a:tabLst>
                <a:tab pos="627063"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 pos="627063" algn="l"/>
              </a:tabLst>
            </a:pPr>
            <a:r>
              <a:rPr lang="en-US" sz="2400" b="1" dirty="0" smtClean="0">
                <a:latin typeface="Cambria" panose="02040503050406030204" pitchFamily="18" charset="0"/>
                <a:ea typeface="Cambria" panose="02040503050406030204" pitchFamily="18" charset="0"/>
              </a:rPr>
              <a:t>We see tear-stained pages, drops of blood, and beads of sweat that draw us to the ministry of Paul. </a:t>
            </a:r>
            <a:endParaRPr lang="en-US" sz="235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194770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313765" y="1143001"/>
            <a:ext cx="8686800" cy="5409173"/>
          </a:xfrm>
          <a:prstGeom prst="rect">
            <a:avLst/>
          </a:prstGeom>
          <a:noFill/>
          <a:effectLst/>
        </p:spPr>
        <p:txBody>
          <a:bodyPr wrap="square" rtlCol="0">
            <a:spAutoFit/>
          </a:bodyPr>
          <a:lstStyle/>
          <a:p>
            <a:pPr indent="457200"/>
            <a:r>
              <a:rPr lang="en-US" sz="2350" b="1" dirty="0" smtClean="0">
                <a:latin typeface="Cambria" panose="02040503050406030204" pitchFamily="18" charset="0"/>
                <a:ea typeface="Cambria" panose="02040503050406030204" pitchFamily="18" charset="0"/>
              </a:rPr>
              <a:t>This letter reveals the authenticity of the apostle Paul, built upon his steely frame</a:t>
            </a:r>
            <a:r>
              <a:rPr lang="en-US" sz="2350" b="1" dirty="0">
                <a:latin typeface="Cambria" panose="02040503050406030204" pitchFamily="18" charset="0"/>
                <a:ea typeface="Cambria" panose="02040503050406030204" pitchFamily="18" charset="0"/>
              </a:rPr>
              <a:t>, on page after page we </a:t>
            </a:r>
            <a:r>
              <a:rPr lang="en-US" sz="2350" b="1" dirty="0" smtClean="0">
                <a:latin typeface="Cambria" panose="02040503050406030204" pitchFamily="18" charset="0"/>
                <a:ea typeface="Cambria" panose="02040503050406030204" pitchFamily="18" charset="0"/>
              </a:rPr>
              <a:t>see parts of him that are still papier-</a:t>
            </a:r>
            <a:r>
              <a:rPr lang="en-US" sz="2350" b="1" dirty="0" err="1" smtClean="0">
                <a:latin typeface="Cambria" panose="02040503050406030204" pitchFamily="18" charset="0"/>
                <a:ea typeface="Cambria" panose="02040503050406030204" pitchFamily="18" charset="0"/>
              </a:rPr>
              <a:t>mache</a:t>
            </a:r>
            <a:r>
              <a:rPr lang="en-US" sz="2350" b="1" dirty="0" smtClean="0">
                <a:latin typeface="Cambria" panose="02040503050406030204" pitchFamily="18" charset="0"/>
                <a:ea typeface="Cambria" panose="02040503050406030204" pitchFamily="18" charset="0"/>
              </a:rPr>
              <a:t>.</a:t>
            </a:r>
          </a:p>
          <a:p>
            <a:pPr indent="457200"/>
            <a:endParaRPr lang="en-US" sz="1000" b="1" dirty="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Among his rough edges and sharp points, we feel the soft terry cloth heart of a person whose compassion matches his exuberant passion. </a:t>
            </a:r>
            <a:endParaRPr lang="en-US" sz="2350" b="1" i="1" dirty="0" smtClean="0">
              <a:latin typeface="Cambria" panose="02040503050406030204" pitchFamily="18" charset="0"/>
              <a:ea typeface="Cambria" panose="02040503050406030204" pitchFamily="18" charset="0"/>
            </a:endParaRPr>
          </a:p>
          <a:p>
            <a:pPr indent="457200">
              <a:tabLst>
                <a:tab pos="457200" algn="l"/>
                <a:tab pos="627063"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In the spirit of vulnerability, Paul shares with the Corinthians a recent personal </a:t>
            </a:r>
            <a:r>
              <a:rPr lang="en-US" sz="2350" b="1" dirty="0" smtClean="0">
                <a:latin typeface="Cambria" panose="02040503050406030204" pitchFamily="18" charset="0"/>
                <a:ea typeface="Cambria" panose="02040503050406030204" pitchFamily="18" charset="0"/>
              </a:rPr>
              <a:t>struggle </a:t>
            </a:r>
            <a:r>
              <a:rPr lang="en-US" sz="2350" b="1" dirty="0" smtClean="0">
                <a:latin typeface="Cambria" panose="02040503050406030204" pitchFamily="18" charset="0"/>
                <a:ea typeface="Cambria" panose="02040503050406030204" pitchFamily="18" charset="0"/>
              </a:rPr>
              <a:t>he faced in Troas. </a:t>
            </a:r>
          </a:p>
          <a:p>
            <a:pPr indent="457200">
              <a:tabLst>
                <a:tab pos="457200" algn="l"/>
                <a:tab pos="627063" algn="l"/>
              </a:tabLst>
            </a:pPr>
            <a:endParaRPr lang="en-US" sz="1000" b="1" dirty="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Sharing that as he reflected on the struggle, he took comfort in Christ’s eternal victory. </a:t>
            </a:r>
          </a:p>
          <a:p>
            <a:pPr indent="457200">
              <a:tabLst>
                <a:tab pos="457200" algn="l"/>
                <a:tab pos="627063" algn="l"/>
              </a:tabLst>
            </a:pPr>
            <a:endParaRPr lang="en-US" sz="1000" b="1" dirty="0">
              <a:latin typeface="Cambria" panose="02040503050406030204" pitchFamily="18" charset="0"/>
              <a:ea typeface="Cambria" panose="02040503050406030204" pitchFamily="18" charset="0"/>
            </a:endParaRPr>
          </a:p>
          <a:p>
            <a:pPr indent="457200">
              <a:tabLst>
                <a:tab pos="457200" algn="l"/>
                <a:tab pos="627063" algn="l"/>
              </a:tabLst>
            </a:pPr>
            <a:r>
              <a:rPr lang="en-US" sz="2350" b="1" dirty="0" smtClean="0">
                <a:latin typeface="Cambria" panose="02040503050406030204" pitchFamily="18" charset="0"/>
                <a:ea typeface="Cambria" panose="02040503050406030204" pitchFamily="18" charset="0"/>
              </a:rPr>
              <a:t>Envisioning the believers place in the victory procession, marked with the fragrance of victory for those who are in Christ.  </a:t>
            </a:r>
            <a:endParaRPr lang="en-US" sz="100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8065947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8" name="TextBox 7"/>
          <p:cNvSpPr txBox="1"/>
          <p:nvPr/>
        </p:nvSpPr>
        <p:spPr>
          <a:xfrm>
            <a:off x="381000" y="1295400"/>
            <a:ext cx="8458200" cy="2431435"/>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a:latin typeface="Georgia" panose="02040502050405020303" pitchFamily="18" charset="0"/>
              </a:rPr>
              <a:t>12 </a:t>
            </a:r>
            <a:r>
              <a:rPr lang="en-US" sz="2800" i="1" dirty="0" smtClean="0">
                <a:latin typeface="Georgia" panose="02040502050405020303" pitchFamily="18" charset="0"/>
              </a:rPr>
              <a:t>Furthermore</a:t>
            </a:r>
            <a:r>
              <a:rPr lang="en-US" sz="2800" i="1" dirty="0">
                <a:latin typeface="Georgia" panose="02040502050405020303" pitchFamily="18" charset="0"/>
              </a:rPr>
              <a:t>, when I came to </a:t>
            </a:r>
            <a:r>
              <a:rPr lang="en-US" sz="2800" i="1" dirty="0" smtClean="0">
                <a:latin typeface="Georgia" panose="02040502050405020303" pitchFamily="18" charset="0"/>
              </a:rPr>
              <a:t>Troas to preach Christ’s </a:t>
            </a:r>
            <a:r>
              <a:rPr lang="en-US" sz="2800" i="1" dirty="0">
                <a:latin typeface="Georgia" panose="02040502050405020303" pitchFamily="18" charset="0"/>
              </a:rPr>
              <a:t>gospel, and a door was opened to me by the Lord, </a:t>
            </a:r>
            <a:r>
              <a:rPr lang="en-US" sz="2800" b="1" i="1" baseline="30000" dirty="0" smtClean="0">
                <a:latin typeface="Georgia" panose="02040502050405020303" pitchFamily="18" charset="0"/>
              </a:rPr>
              <a:t>13</a:t>
            </a:r>
            <a:r>
              <a:rPr lang="en-US" sz="2800" i="1" dirty="0" smtClean="0">
                <a:latin typeface="Georgia" panose="02040502050405020303" pitchFamily="18" charset="0"/>
              </a:rPr>
              <a:t>I </a:t>
            </a:r>
            <a:r>
              <a:rPr lang="en-US" sz="2800" i="1" dirty="0">
                <a:latin typeface="Georgia" panose="02040502050405020303" pitchFamily="18" charset="0"/>
              </a:rPr>
              <a:t>had no rest in my spirit, because I </a:t>
            </a:r>
            <a:r>
              <a:rPr lang="en-US" sz="2800" i="1" dirty="0" smtClean="0">
                <a:latin typeface="Georgia" panose="02040502050405020303" pitchFamily="18" charset="0"/>
              </a:rPr>
              <a:t> did </a:t>
            </a:r>
            <a:r>
              <a:rPr lang="en-US" sz="2800" i="1" dirty="0">
                <a:latin typeface="Georgia" panose="02040502050405020303" pitchFamily="18" charset="0"/>
              </a:rPr>
              <a:t>not find Titus my </a:t>
            </a:r>
            <a:r>
              <a:rPr lang="en-US" sz="2800" i="1" dirty="0" smtClean="0">
                <a:latin typeface="Georgia" panose="02040502050405020303" pitchFamily="18" charset="0"/>
              </a:rPr>
              <a:t>brother; but </a:t>
            </a:r>
            <a:r>
              <a:rPr lang="en-US" sz="2800" i="1" dirty="0">
                <a:latin typeface="Georgia" panose="02040502050405020303" pitchFamily="18" charset="0"/>
              </a:rPr>
              <a:t>taking my leave of them, I departed for Macedonia.</a:t>
            </a: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2:12-13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2:12-13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066800"/>
            <a:ext cx="8771965"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Troas </a:t>
            </a:r>
            <a:r>
              <a:rPr lang="en-US" sz="2400" b="1" dirty="0" smtClean="0">
                <a:latin typeface="Cambria" pitchFamily="18" charset="0"/>
              </a:rPr>
              <a:t>was located </a:t>
            </a:r>
            <a:r>
              <a:rPr lang="en-US" sz="2400" b="1" dirty="0" smtClean="0">
                <a:latin typeface="Cambria" pitchFamily="18" charset="0"/>
              </a:rPr>
              <a:t>on the northwestern tip of Asia Minor (Turkey</a:t>
            </a:r>
            <a:r>
              <a:rPr lang="en-US" sz="2400" b="1" dirty="0" smtClean="0">
                <a:latin typeface="Cambria" pitchFamily="18" charset="0"/>
              </a:rPr>
              <a:t>), about </a:t>
            </a:r>
            <a:r>
              <a:rPr lang="en-US" sz="2400" b="1" dirty="0" smtClean="0">
                <a:latin typeface="Cambria" pitchFamily="18" charset="0"/>
              </a:rPr>
              <a:t>250 miles from Ephesus, where Paul  had been ministering. </a:t>
            </a:r>
            <a:endParaRPr lang="en-US" sz="2400" b="1" i="1" dirty="0" smtClean="0">
              <a:latin typeface="Cambria" pitchFamily="18" charset="0"/>
            </a:endParaRPr>
          </a:p>
          <a:p>
            <a:pPr indent="457200">
              <a:spcAft>
                <a:spcPts val="1200"/>
              </a:spcAft>
            </a:pPr>
            <a:r>
              <a:rPr lang="en-US" sz="2400" b="1" dirty="0" smtClean="0">
                <a:latin typeface="Cambria" pitchFamily="18" charset="0"/>
              </a:rPr>
              <a:t>It had been a long difficult journey, but when he arrived he found people eager to hear his message.  Their spiritual hunger would have made any ambitious preacher salivate with delight. </a:t>
            </a:r>
            <a:endParaRPr lang="en-US" sz="2400" b="1" dirty="0">
              <a:latin typeface="Cambria" pitchFamily="18" charset="0"/>
              <a:ea typeface="Cambria" panose="02040503050406030204" pitchFamily="18" charset="0"/>
            </a:endParaRPr>
          </a:p>
          <a:p>
            <a:pPr indent="457200">
              <a:spcAft>
                <a:spcPts val="1200"/>
              </a:spcAft>
            </a:pPr>
            <a:r>
              <a:rPr lang="en-US" sz="2400" b="1" dirty="0" smtClean="0">
                <a:latin typeface="Cambria" pitchFamily="18" charset="0"/>
              </a:rPr>
              <a:t>Yet, </a:t>
            </a:r>
            <a:r>
              <a:rPr lang="en-US" sz="2400" b="1" dirty="0" smtClean="0">
                <a:latin typeface="Cambria" pitchFamily="18" charset="0"/>
              </a:rPr>
              <a:t>Paul found himself distracted, eaten away on the inside by emotional </a:t>
            </a:r>
            <a:r>
              <a:rPr lang="en-US" sz="2400" b="1" dirty="0" smtClean="0">
                <a:latin typeface="Cambria" pitchFamily="18" charset="0"/>
              </a:rPr>
              <a:t>turmoil, he </a:t>
            </a:r>
            <a:r>
              <a:rPr lang="en-US" sz="2400" b="1" dirty="0" smtClean="0">
                <a:latin typeface="Cambria" pitchFamily="18" charset="0"/>
              </a:rPr>
              <a:t>had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no rest</a:t>
            </a:r>
            <a:r>
              <a:rPr lang="en-US" sz="2400" b="1" i="1" dirty="0" smtClean="0">
                <a:latin typeface="Cambria" pitchFamily="18" charset="0"/>
              </a:rPr>
              <a:t>” </a:t>
            </a:r>
            <a:r>
              <a:rPr lang="en-US" sz="2400" b="1" dirty="0" smtClean="0">
                <a:latin typeface="Cambria" pitchFamily="18" charset="0"/>
              </a:rPr>
              <a:t>for his spirit (</a:t>
            </a:r>
            <a:r>
              <a:rPr lang="en-US" sz="2400" b="1" dirty="0" smtClean="0">
                <a:effectLst>
                  <a:outerShdw blurRad="38100" dist="38100" dir="2700000" algn="tl">
                    <a:srgbClr val="000000">
                      <a:alpha val="43137"/>
                    </a:srgbClr>
                  </a:outerShdw>
                </a:effectLst>
                <a:latin typeface="Cambria" pitchFamily="18" charset="0"/>
              </a:rPr>
              <a:t>2:13</a:t>
            </a:r>
            <a:r>
              <a:rPr lang="en-US" sz="2400" b="1" dirty="0" smtClean="0">
                <a:latin typeface="Cambria" pitchFamily="18" charset="0"/>
              </a:rPr>
              <a:t>).  </a:t>
            </a:r>
          </a:p>
          <a:p>
            <a:pPr indent="457200">
              <a:spcAft>
                <a:spcPts val="1200"/>
              </a:spcAft>
            </a:pPr>
            <a:r>
              <a:rPr lang="en-US" sz="2400" b="1" dirty="0" smtClean="0">
                <a:latin typeface="Cambria" pitchFamily="18" charset="0"/>
              </a:rPr>
              <a:t>The Greek word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rest</a:t>
            </a:r>
            <a:r>
              <a:rPr lang="en-US" sz="2400" b="1" i="1" dirty="0" smtClean="0">
                <a:latin typeface="Cambria" pitchFamily="18" charset="0"/>
              </a:rPr>
              <a:t>” </a:t>
            </a:r>
            <a:r>
              <a:rPr lang="en-US" sz="2400" b="1" dirty="0" smtClean="0">
                <a:latin typeface="Cambria" pitchFamily="18" charset="0"/>
              </a:rPr>
              <a:t>means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a</a:t>
            </a:r>
            <a:r>
              <a:rPr lang="en-US" sz="2400" b="1" i="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loosening</a:t>
            </a:r>
            <a:r>
              <a:rPr lang="en-US" sz="2400" b="1" i="1" dirty="0" smtClean="0">
                <a:latin typeface="Cambria" pitchFamily="18" charset="0"/>
              </a:rPr>
              <a:t>” or “</a:t>
            </a:r>
            <a:r>
              <a:rPr lang="en-US" sz="2400" b="1" i="1" dirty="0" smtClean="0">
                <a:effectLst>
                  <a:outerShdw blurRad="38100" dist="38100" dir="2700000" algn="tl">
                    <a:srgbClr val="000000">
                      <a:alpha val="43137"/>
                    </a:srgbClr>
                  </a:outerShdw>
                </a:effectLst>
                <a:latin typeface="Cambria" pitchFamily="18" charset="0"/>
              </a:rPr>
              <a:t>a</a:t>
            </a:r>
            <a:r>
              <a:rPr lang="en-US" sz="2400" b="1" i="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relaxing</a:t>
            </a:r>
            <a:r>
              <a:rPr lang="en-US" sz="2400" b="1" i="1" dirty="0" smtClean="0">
                <a:latin typeface="Cambria" pitchFamily="18" charset="0"/>
              </a:rPr>
              <a:t>.” </a:t>
            </a:r>
            <a:r>
              <a:rPr lang="en-US" sz="2400" b="1" dirty="0" smtClean="0">
                <a:latin typeface="Cambria" pitchFamily="18" charset="0"/>
              </a:rPr>
              <a:t> In other words, although Paul had this great opportunity for fruitful ministry, he felt distracted, disquieted, and dismayed.   </a:t>
            </a:r>
          </a:p>
        </p:txBody>
      </p:sp>
    </p:spTree>
    <p:extLst>
      <p:ext uri="{BB962C8B-B14F-4D97-AF65-F5344CB8AC3E}">
        <p14:creationId xmlns:p14="http://schemas.microsoft.com/office/powerpoint/2010/main" xmlns="" val="781396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68942"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2:12-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40367" y="1143000"/>
            <a:ext cx="8592670" cy="5139869"/>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Anxiety gripped Paul’s spirit and prevented him from focusing on his task of ministry. </a:t>
            </a:r>
            <a:r>
              <a:rPr lang="en-US" sz="2400" b="1" dirty="0" smtClean="0">
                <a:latin typeface="Cambria" panose="02040503050406030204" pitchFamily="18" charset="0"/>
                <a:ea typeface="Cambria" panose="02040503050406030204" pitchFamily="18" charset="0"/>
              </a:rPr>
              <a:t> What </a:t>
            </a:r>
            <a:r>
              <a:rPr lang="en-US" sz="2400" b="1" dirty="0" smtClean="0">
                <a:latin typeface="Cambria" panose="02040503050406030204" pitchFamily="18" charset="0"/>
                <a:ea typeface="Cambria" panose="02040503050406030204" pitchFamily="18" charset="0"/>
              </a:rPr>
              <a:t>should have been a joyous occasion in ministry became a trial and a chore.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itchFamily="18" charset="0"/>
              </a:rPr>
              <a:t>It seem improbable that this could happen to Paul. </a:t>
            </a:r>
            <a:r>
              <a:rPr lang="en-US" sz="2400" b="1" dirty="0" smtClean="0">
                <a:latin typeface="Cambria" pitchFamily="18" charset="0"/>
              </a:rPr>
              <a:t> How </a:t>
            </a:r>
            <a:r>
              <a:rPr lang="en-US" sz="2400" b="1" dirty="0" smtClean="0">
                <a:latin typeface="Cambria" pitchFamily="18" charset="0"/>
              </a:rPr>
              <a:t>could any preacher stand before a great crowd of spiritual sponges and walk away without even a light sprinkling?</a:t>
            </a:r>
          </a:p>
          <a:p>
            <a:pPr indent="457200">
              <a:tabLst>
                <a:tab pos="457200" algn="l"/>
              </a:tabLst>
            </a:pPr>
            <a:endParaRPr lang="en-US" sz="1000" b="1" dirty="0">
              <a:latin typeface="Cambria" pitchFamily="18" charset="0"/>
            </a:endParaRPr>
          </a:p>
          <a:p>
            <a:pPr indent="457200">
              <a:tabLst>
                <a:tab pos="457200" algn="l"/>
              </a:tabLst>
            </a:pPr>
            <a:r>
              <a:rPr lang="en-US" sz="2400" b="1" dirty="0" smtClean="0">
                <a:latin typeface="Cambria" pitchFamily="18" charset="0"/>
              </a:rPr>
              <a:t>Yet, that is </a:t>
            </a:r>
            <a:r>
              <a:rPr lang="en-US" sz="2400" b="1" dirty="0" smtClean="0">
                <a:latin typeface="Cambria" pitchFamily="18" charset="0"/>
              </a:rPr>
              <a:t>what </a:t>
            </a:r>
            <a:r>
              <a:rPr lang="en-US" sz="2400" b="1" dirty="0" smtClean="0">
                <a:latin typeface="Cambria" pitchFamily="18" charset="0"/>
              </a:rPr>
              <a:t>Paul, </a:t>
            </a:r>
            <a:r>
              <a:rPr lang="en-US" sz="2400" b="1" i="1" dirty="0" smtClean="0">
                <a:latin typeface="Cambria" pitchFamily="18" charset="0"/>
              </a:rPr>
              <a:t>the great “</a:t>
            </a:r>
            <a:r>
              <a:rPr lang="en-US" sz="2400" b="1" i="1" dirty="0" smtClean="0">
                <a:effectLst>
                  <a:outerShdw blurRad="38100" dist="38100" dir="2700000" algn="tl">
                    <a:srgbClr val="000000">
                      <a:alpha val="43137"/>
                    </a:srgbClr>
                  </a:outerShdw>
                </a:effectLst>
                <a:latin typeface="Cambria" pitchFamily="18" charset="0"/>
              </a:rPr>
              <a:t>apostle to the Gentiles</a:t>
            </a:r>
            <a:r>
              <a:rPr lang="en-US" sz="2400" b="1" i="1" dirty="0" smtClean="0">
                <a:latin typeface="Cambria" pitchFamily="18" charset="0"/>
              </a:rPr>
              <a:t>” </a:t>
            </a:r>
            <a:r>
              <a:rPr lang="en-US" sz="2400" b="1" dirty="0" smtClean="0">
                <a:latin typeface="Cambria" pitchFamily="18" charset="0"/>
              </a:rPr>
              <a:t>did, he left Troas and went on to Macedonia. </a:t>
            </a:r>
          </a:p>
          <a:p>
            <a:pPr indent="457200">
              <a:tabLst>
                <a:tab pos="457200" algn="l"/>
              </a:tabLst>
            </a:pPr>
            <a:endParaRPr lang="en-US" sz="1000" b="1" dirty="0" smtClean="0">
              <a:latin typeface="Cambria" pitchFamily="18" charset="0"/>
            </a:endParaRPr>
          </a:p>
          <a:p>
            <a:pPr indent="457200">
              <a:spcAft>
                <a:spcPts val="1200"/>
              </a:spcAft>
            </a:pPr>
            <a:r>
              <a:rPr lang="en-US" sz="2400" b="1" dirty="0" smtClean="0">
                <a:latin typeface="Cambria" pitchFamily="18" charset="0"/>
                <a:ea typeface="Cambria" panose="02040503050406030204" pitchFamily="18" charset="0"/>
              </a:rPr>
              <a:t>What would drive a man of Paul’s endurance and determination to walk away from this ministry opportunity?</a:t>
            </a:r>
          </a:p>
          <a:p>
            <a:pPr indent="457200">
              <a:spcAft>
                <a:spcPts val="1200"/>
              </a:spcAft>
            </a:pPr>
            <a:r>
              <a:rPr lang="en-US" sz="2400" b="1" dirty="0" smtClean="0">
                <a:latin typeface="Cambria" pitchFamily="18" charset="0"/>
                <a:ea typeface="Cambria" panose="02040503050406030204" pitchFamily="18" charset="0"/>
              </a:rPr>
              <a:t>He could not find Titus, his dear friend and brother in the Lord. </a:t>
            </a:r>
          </a:p>
        </p:txBody>
      </p:sp>
    </p:spTree>
    <p:extLst>
      <p:ext uri="{BB962C8B-B14F-4D97-AF65-F5344CB8AC3E}">
        <p14:creationId xmlns:p14="http://schemas.microsoft.com/office/powerpoint/2010/main" xmlns="" val="39311300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wipe(left)">
                                      <p:cBhvr>
                                        <p:cTn id="27"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68942"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2:12-13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6007" y="1143000"/>
            <a:ext cx="8612840" cy="550920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Apparently, Titus was supposed to meet Paul in Troas to update him on the Corinthian situation and to help with the ministry in there. </a:t>
            </a:r>
            <a:endParaRPr lang="en-US" sz="2400" b="1" dirty="0">
              <a:latin typeface="Cambria"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However, when Paul arrived in Troas and did not find Titus, his got </a:t>
            </a:r>
            <a:r>
              <a:rPr lang="en-US" sz="2400" b="1" dirty="0" smtClean="0">
                <a:latin typeface="Cambria" panose="02040503050406030204" pitchFamily="18" charset="0"/>
                <a:ea typeface="Cambria" panose="02040503050406030204" pitchFamily="18" charset="0"/>
              </a:rPr>
              <a:t>anxious; </a:t>
            </a:r>
            <a:r>
              <a:rPr lang="en-US" sz="2400" b="1" dirty="0" smtClean="0">
                <a:latin typeface="Cambria" panose="02040503050406030204" pitchFamily="18" charset="0"/>
                <a:ea typeface="Cambria" panose="02040503050406030204" pitchFamily="18" charset="0"/>
              </a:rPr>
              <a:t>then his imagination kicked in, and started feeding him the worst kind of images.  </a:t>
            </a:r>
            <a:endParaRPr lang="en-US" sz="2400" b="1" dirty="0" smtClean="0">
              <a:latin typeface="Cambria" pitchFamily="18" charset="0"/>
            </a:endParaRPr>
          </a:p>
          <a:p>
            <a:pPr indent="457200">
              <a:spcAft>
                <a:spcPts val="1200"/>
              </a:spcAft>
            </a:pPr>
            <a:r>
              <a:rPr lang="en-US" sz="2400" b="1" dirty="0" smtClean="0">
                <a:latin typeface="Cambria" pitchFamily="18" charset="0"/>
              </a:rPr>
              <a:t>Had he been </a:t>
            </a:r>
            <a:r>
              <a:rPr lang="en-US" sz="2400" b="1" dirty="0" smtClean="0">
                <a:latin typeface="Cambria" pitchFamily="18" charset="0"/>
              </a:rPr>
              <a:t>arrested?  Betrayed </a:t>
            </a:r>
            <a:r>
              <a:rPr lang="en-US" sz="2400" b="1" dirty="0" smtClean="0">
                <a:latin typeface="Cambria" pitchFamily="18" charset="0"/>
              </a:rPr>
              <a:t>by Jewish or Gentile opponents? </a:t>
            </a:r>
            <a:r>
              <a:rPr lang="en-US" sz="2400" b="1" dirty="0" smtClean="0">
                <a:latin typeface="Cambria" pitchFamily="18" charset="0"/>
              </a:rPr>
              <a:t> Executed</a:t>
            </a:r>
            <a:r>
              <a:rPr lang="en-US" sz="2400" b="1" dirty="0" smtClean="0">
                <a:latin typeface="Cambria" pitchFamily="18" charset="0"/>
              </a:rPr>
              <a:t>? </a:t>
            </a:r>
            <a:r>
              <a:rPr lang="en-US" sz="2400" b="1" dirty="0" smtClean="0">
                <a:latin typeface="Cambria" pitchFamily="18" charset="0"/>
              </a:rPr>
              <a:t> Assassinated</a:t>
            </a:r>
            <a:r>
              <a:rPr lang="en-US" sz="2400" b="1" dirty="0" smtClean="0">
                <a:latin typeface="Cambria" pitchFamily="18" charset="0"/>
              </a:rPr>
              <a:t>? </a:t>
            </a:r>
            <a:r>
              <a:rPr lang="en-US" sz="2400" b="1" dirty="0" smtClean="0">
                <a:latin typeface="Cambria" pitchFamily="18" charset="0"/>
              </a:rPr>
              <a:t> An </a:t>
            </a:r>
            <a:r>
              <a:rPr lang="en-US" sz="2400" b="1" dirty="0" smtClean="0">
                <a:latin typeface="Cambria" pitchFamily="18" charset="0"/>
              </a:rPr>
              <a:t>Accident? </a:t>
            </a:r>
            <a:r>
              <a:rPr lang="en-US" sz="2400" b="1" dirty="0" smtClean="0">
                <a:latin typeface="Cambria" pitchFamily="18" charset="0"/>
              </a:rPr>
              <a:t> Illness</a:t>
            </a:r>
            <a:r>
              <a:rPr lang="en-US" sz="2400" b="1" dirty="0" smtClean="0">
                <a:latin typeface="Cambria" pitchFamily="18" charset="0"/>
              </a:rPr>
              <a:t>? The possibilities were endless. </a:t>
            </a:r>
          </a:p>
          <a:p>
            <a:pPr indent="457200">
              <a:spcAft>
                <a:spcPts val="1200"/>
              </a:spcAft>
            </a:pPr>
            <a:r>
              <a:rPr lang="en-US" sz="2400" b="1" dirty="0" smtClean="0">
                <a:latin typeface="Cambria" pitchFamily="18" charset="0"/>
              </a:rPr>
              <a:t>All of us who preach and teach the Word can relate.  </a:t>
            </a:r>
          </a:p>
          <a:p>
            <a:pPr indent="457200">
              <a:spcAft>
                <a:spcPts val="1200"/>
              </a:spcAft>
            </a:pPr>
            <a:r>
              <a:rPr lang="en-US" sz="2400" b="1" dirty="0" smtClean="0">
                <a:latin typeface="Cambria" pitchFamily="18" charset="0"/>
              </a:rPr>
              <a:t>We have been in situation like this, where intense worry and fear of the unknown consumed us, and distracted us from the task at hand. </a:t>
            </a:r>
          </a:p>
        </p:txBody>
      </p:sp>
    </p:spTree>
    <p:extLst>
      <p:ext uri="{BB962C8B-B14F-4D97-AF65-F5344CB8AC3E}">
        <p14:creationId xmlns:p14="http://schemas.microsoft.com/office/powerpoint/2010/main" xmlns="" val="10221648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46525</TotalTime>
  <Words>2308</Words>
  <Application>Microsoft Office PowerPoint</Application>
  <PresentationFormat>On-screen Show (4:3)</PresentationFormat>
  <Paragraphs>210</Paragraphs>
  <Slides>29</Slides>
  <Notes>26</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Trek</vt:lpstr>
      <vt:lpstr>1_Trek</vt:lpstr>
      <vt:lpstr>Slide 1</vt:lpstr>
      <vt:lpstr>2 Corinthians Introduction</vt:lpstr>
      <vt:lpstr>Slide 3</vt:lpstr>
      <vt:lpstr>2 Corinthians - Lesson Overview</vt:lpstr>
      <vt:lpstr>2 Corinthians - Lesson Overview</vt:lpstr>
      <vt:lpstr>2 Corinthians 2:12-13</vt:lpstr>
      <vt:lpstr>2 Corinthians 2:12-13</vt:lpstr>
      <vt:lpstr>2 Corinthians 2:12-</vt:lpstr>
      <vt:lpstr>2 Corinthians 2:12-13</vt:lpstr>
      <vt:lpstr>2 Corinthians 2:12-13</vt:lpstr>
      <vt:lpstr>2 Corinthians 2:14-17</vt:lpstr>
      <vt:lpstr>2 Corinthians 2:14-17</vt:lpstr>
      <vt:lpstr>2 Corinthians 2:14-17</vt:lpstr>
      <vt:lpstr>2 Corinthians 2:14-17</vt:lpstr>
      <vt:lpstr>2 Corinthians 2:14-17</vt:lpstr>
      <vt:lpstr>2 Corinthians 2:14-17</vt:lpstr>
      <vt:lpstr>2 Corinthians 2:14-17</vt:lpstr>
      <vt:lpstr>2 Corinthians 2:14-17</vt:lpstr>
      <vt:lpstr>2 Corinthians 2:14-17</vt:lpstr>
      <vt:lpstr>2 Corinthians 2:14-17</vt:lpstr>
      <vt:lpstr>Slide 21</vt:lpstr>
      <vt:lpstr>Application – Honest evaluation</vt:lpstr>
      <vt:lpstr>Application – honest evaluation</vt:lpstr>
      <vt:lpstr>Application – honest evaluation </vt:lpstr>
      <vt:lpstr>Application – Honest Evaluation</vt:lpstr>
      <vt:lpstr>Application – Honest Evaluation</vt:lpstr>
      <vt:lpstr>Application – Honest Evaluation</vt:lpstr>
      <vt:lpstr>Slide 28</vt:lpstr>
      <vt:lpstr>Slide 29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8736</cp:revision>
  <cp:lastPrinted>2023-05-06T01:46:48Z</cp:lastPrinted>
  <dcterms:created xsi:type="dcterms:W3CDTF">2016-10-08T19:35:00Z</dcterms:created>
  <dcterms:modified xsi:type="dcterms:W3CDTF">2024-02-19T19:35:02Z</dcterms:modified>
</cp:coreProperties>
</file>